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86" r:id="rId3"/>
    <p:sldId id="287" r:id="rId4"/>
    <p:sldId id="257" r:id="rId5"/>
    <p:sldId id="304" r:id="rId6"/>
    <p:sldId id="289" r:id="rId7"/>
    <p:sldId id="261" r:id="rId8"/>
    <p:sldId id="316" r:id="rId9"/>
    <p:sldId id="290" r:id="rId10"/>
    <p:sldId id="305" r:id="rId11"/>
    <p:sldId id="259" r:id="rId12"/>
    <p:sldId id="263" r:id="rId13"/>
    <p:sldId id="291" r:id="rId14"/>
    <p:sldId id="292" r:id="rId15"/>
    <p:sldId id="293" r:id="rId16"/>
    <p:sldId id="294" r:id="rId17"/>
    <p:sldId id="295" r:id="rId18"/>
    <p:sldId id="296" r:id="rId19"/>
    <p:sldId id="299" r:id="rId20"/>
    <p:sldId id="297" r:id="rId21"/>
    <p:sldId id="301" r:id="rId22"/>
    <p:sldId id="302" r:id="rId23"/>
    <p:sldId id="303" r:id="rId24"/>
    <p:sldId id="262" r:id="rId25"/>
    <p:sldId id="306" r:id="rId26"/>
    <p:sldId id="307" r:id="rId27"/>
    <p:sldId id="308" r:id="rId28"/>
    <p:sldId id="309" r:id="rId29"/>
    <p:sldId id="310" r:id="rId30"/>
    <p:sldId id="313" r:id="rId31"/>
    <p:sldId id="311" r:id="rId32"/>
    <p:sldId id="312" r:id="rId33"/>
    <p:sldId id="314" r:id="rId34"/>
    <p:sldId id="269" r:id="rId35"/>
  </p:sldIdLst>
  <p:sldSz cx="9144000" cy="5143500" type="screen16x9"/>
  <p:notesSz cx="6858000" cy="9144000"/>
  <p:embeddedFontLst>
    <p:embeddedFont>
      <p:font typeface="Roboto Slab" panose="020B0604020202020204" charset="0"/>
      <p:regular r:id="rId37"/>
      <p:bold r:id="rId38"/>
    </p:embeddedFont>
    <p:embeddedFont>
      <p:font typeface="Calibri" panose="020F0502020204030204" pitchFamily="34" charset="0"/>
      <p:regular r:id="rId39"/>
      <p:bold r:id="rId40"/>
      <p:italic r:id="rId41"/>
      <p:boldItalic r:id="rId42"/>
    </p:embeddedFont>
    <p:embeddedFont>
      <p:font typeface="Chiv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286786-323F-4139-A437-AF732459F52F}">
  <a:tblStyle styleId="{ED286786-323F-4139-A437-AF732459F5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5286" autoAdjust="0"/>
  </p:normalViewPr>
  <p:slideViewPr>
    <p:cSldViewPr>
      <p:cViewPr>
        <p:scale>
          <a:sx n="157" d="100"/>
          <a:sy n="157" d="100"/>
        </p:scale>
        <p:origin x="-29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594667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חשוב לציין שמי שמעוניין</a:t>
            </a:r>
            <a:r>
              <a:rPr lang="he-IL" baseline="0" dirty="0" smtClean="0"/>
              <a:t> בכל זאת יכול להוריד את התוכנה.</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בחלק</a:t>
            </a:r>
            <a:r>
              <a:rPr lang="he-IL" baseline="0" dirty="0" smtClean="0"/>
              <a:t> של ההדגמה נראה יותר לעומק את כל אחת מהאפשרויות המופיעות בצד המסך.</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en-US" sz="1100" dirty="0" smtClean="0">
                <a:latin typeface="Calibri" panose="020F0502020204030204" pitchFamily="34" charset="0"/>
                <a:cs typeface="Calibri" panose="020F0502020204030204" pitchFamily="34" charset="0"/>
              </a:rPr>
              <a:t>Twine</a:t>
            </a:r>
            <a:r>
              <a:rPr lang="he-IL" sz="1100" dirty="0" smtClean="0">
                <a:latin typeface="Calibri" panose="020F0502020204030204" pitchFamily="34" charset="0"/>
                <a:cs typeface="Calibri" panose="020F0502020204030204" pitchFamily="34" charset="0"/>
              </a:rPr>
              <a:t> תומך בשתי שפות תכנות מוכרות: </a:t>
            </a:r>
            <a:r>
              <a:rPr lang="en-US" sz="1100" dirty="0" smtClean="0">
                <a:latin typeface="Calibri" panose="020F0502020204030204" pitchFamily="34" charset="0"/>
                <a:cs typeface="Calibri" panose="020F0502020204030204" pitchFamily="34" charset="0"/>
              </a:rPr>
              <a:t>HTML</a:t>
            </a:r>
            <a:r>
              <a:rPr lang="he-IL" sz="1100" dirty="0" smtClean="0">
                <a:latin typeface="Calibri" panose="020F0502020204030204" pitchFamily="34" charset="0"/>
                <a:cs typeface="Calibri" panose="020F0502020204030204" pitchFamily="34" charset="0"/>
              </a:rPr>
              <a:t>ו- </a:t>
            </a:r>
            <a:r>
              <a:rPr lang="en-US" sz="1100" dirty="0" smtClean="0">
                <a:latin typeface="Calibri" panose="020F0502020204030204" pitchFamily="34" charset="0"/>
                <a:cs typeface="Calibri" panose="020F0502020204030204" pitchFamily="34" charset="0"/>
              </a:rPr>
              <a:t>JavaScript</a:t>
            </a:r>
            <a:r>
              <a:rPr lang="he-IL" sz="1100" dirty="0" smtClean="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1100" dirty="0" smtClean="0">
                <a:latin typeface="Calibri" panose="020F0502020204030204" pitchFamily="34" charset="0"/>
                <a:cs typeface="Calibri" panose="020F0502020204030204" pitchFamily="34" charset="0"/>
              </a:rPr>
              <a:t>כאשר נמחק את שורת התוכן הכתובה כברירת מחדל, נקבל הוראות מהתוכנה על איך לכתוב טקסט בצורה נכונה ואיזה אפשרויות עומדות בפנינו כאשר אנו כותבים את תוכן העמוד.</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בשלב זה נעבור ל</a:t>
            </a:r>
            <a:r>
              <a:rPr lang="en-US" dirty="0" smtClean="0"/>
              <a:t>Twine</a:t>
            </a:r>
            <a:r>
              <a:rPr lang="he-IL" dirty="0" smtClean="0"/>
              <a:t> עצמו. ניצור סיפור חדש עם מספר</a:t>
            </a:r>
            <a:r>
              <a:rPr lang="he-IL" baseline="0" dirty="0" smtClean="0"/>
              <a:t> קישורים בין העמודים ונראה כיצד אנו משתמשים ב</a:t>
            </a:r>
            <a:r>
              <a:rPr lang="en-US" baseline="0" dirty="0" smtClean="0"/>
              <a:t>Play</a:t>
            </a:r>
            <a:r>
              <a:rPr lang="he-IL" baseline="0" dirty="0" smtClean="0"/>
              <a:t> או </a:t>
            </a:r>
            <a:r>
              <a:rPr lang="en-US" baseline="0" dirty="0" smtClean="0"/>
              <a:t>Debug</a:t>
            </a:r>
            <a:r>
              <a:rPr lang="he-IL" baseline="0" dirty="0" smtClean="0"/>
              <a:t> על מנת לבדוק תקינות.</a:t>
            </a:r>
          </a:p>
          <a:p>
            <a:pPr marL="0" lvl="0" indent="0" algn="r" rtl="1">
              <a:spcBef>
                <a:spcPts val="0"/>
              </a:spcBef>
              <a:spcAft>
                <a:spcPts val="0"/>
              </a:spcAft>
              <a:buNone/>
            </a:pPr>
            <a:r>
              <a:rPr lang="he-IL" baseline="0" dirty="0" smtClean="0"/>
              <a:t>ונעבור את הסיפור של המשחק שנבנה.</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בעצם מה שהוא עושה: אנחנו מעבירים אליו</a:t>
            </a:r>
            <a:r>
              <a:rPr lang="he-IL" baseline="0" dirty="0" smtClean="0"/>
              <a:t> את הקובץ </a:t>
            </a:r>
            <a:r>
              <a:rPr lang="en-US" baseline="0" dirty="0" smtClean="0"/>
              <a:t>HTML</a:t>
            </a:r>
            <a:r>
              <a:rPr lang="he-IL" baseline="0" dirty="0" smtClean="0"/>
              <a:t> המכיל את הסיפור שלנו והוא מתרגם אותו לסקריפט עם כל המידע שכתבנו בפנים.</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בהדגמה נעבור על כל הפונקציות בצורה מסודרת.</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חשוב לשים לב שלא יהיו</a:t>
            </a:r>
            <a:r>
              <a:rPr lang="he-IL" baseline="0" dirty="0" smtClean="0"/>
              <a:t> רווחים בין המילים.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בצד ניתן לראות איך זה תרגם את עמוד בסיפור. להסביר על </a:t>
            </a:r>
            <a:r>
              <a:rPr lang="en-US" dirty="0" smtClean="0"/>
              <a:t>Text</a:t>
            </a:r>
            <a:r>
              <a:rPr lang="he-IL" dirty="0" smtClean="0"/>
              <a:t>,</a:t>
            </a:r>
            <a:r>
              <a:rPr lang="he-IL" baseline="0" dirty="0" smtClean="0"/>
              <a:t> </a:t>
            </a:r>
            <a:r>
              <a:rPr lang="en-US" baseline="0" dirty="0" err="1" smtClean="0"/>
              <a:t>lineBreak</a:t>
            </a:r>
            <a:r>
              <a:rPr lang="he-IL" baseline="0" dirty="0" smtClean="0"/>
              <a:t> ו- </a:t>
            </a:r>
            <a:r>
              <a:rPr lang="en-US" baseline="0" dirty="0" smtClean="0"/>
              <a:t>link</a:t>
            </a:r>
            <a:r>
              <a:rPr lang="he-IL"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נעשה 2 סצנות: 1. ריקה</a:t>
            </a:r>
            <a:r>
              <a:rPr lang="he-IL" baseline="0" dirty="0" smtClean="0"/>
              <a:t> ובא נראה כיצד מייבאים את ה</a:t>
            </a:r>
            <a:r>
              <a:rPr lang="en-US" baseline="0" dirty="0" smtClean="0"/>
              <a:t>Cradle</a:t>
            </a:r>
            <a:r>
              <a:rPr lang="he-IL" baseline="0" dirty="0" smtClean="0"/>
              <a:t> ואיך משתמשים נעשה חזרה על מה שעברנו עליו עד כה.</a:t>
            </a:r>
          </a:p>
          <a:p>
            <a:pPr marL="0" lvl="0" indent="0" algn="r" rtl="1">
              <a:spcBef>
                <a:spcPts val="0"/>
              </a:spcBef>
              <a:spcAft>
                <a:spcPts val="0"/>
              </a:spcAft>
              <a:buNone/>
            </a:pPr>
            <a:r>
              <a:rPr lang="he-IL" baseline="0" dirty="0" smtClean="0"/>
              <a:t>2. נראה כיצד זה בא לידי ביטוי בתוך סצנה שכבר בנינו מראש.</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הסיבה</a:t>
            </a:r>
            <a:r>
              <a:rPr lang="he-IL" baseline="0" dirty="0" smtClean="0"/>
              <a:t> הראשונה מאפשרת להימנע ממיליארד </a:t>
            </a:r>
            <a:r>
              <a:rPr lang="en-US" baseline="0" dirty="0" smtClean="0"/>
              <a:t>else if</a:t>
            </a:r>
            <a:r>
              <a:rPr lang="he-IL" baseline="0" dirty="0" smtClean="0"/>
              <a:t> בקוד.</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שלושת הדוגמאות הראשונות</a:t>
            </a:r>
            <a:r>
              <a:rPr lang="he-IL" baseline="0" dirty="0" smtClean="0"/>
              <a:t> הן מהסוג הראשון: משחקים שהשיחות הן רק חלק מהם ולא העיקר.</a:t>
            </a:r>
          </a:p>
          <a:p>
            <a:pPr marL="0" lvl="0" indent="0" algn="r" rtl="1">
              <a:spcBef>
                <a:spcPts val="0"/>
              </a:spcBef>
              <a:spcAft>
                <a:spcPts val="0"/>
              </a:spcAft>
              <a:buNone/>
            </a:pPr>
            <a:r>
              <a:rPr lang="he-IL" baseline="0" dirty="0" smtClean="0"/>
              <a:t>שתי הדוגמאות התחתונות הן מהסוג השני: כלומר משחקים סיפוריים.</a:t>
            </a:r>
          </a:p>
          <a:p>
            <a:pPr marL="0" lvl="0" indent="0" algn="r" rtl="1">
              <a:spcBef>
                <a:spcPts val="0"/>
              </a:spcBef>
              <a:spcAft>
                <a:spcPts val="0"/>
              </a:spcAft>
              <a:buNone/>
            </a:pPr>
            <a:r>
              <a:rPr lang="he-IL" baseline="0" dirty="0" smtClean="0"/>
              <a:t>בסוף ההרצאה אנו נבנה משחק סיפורי כלומר משחק מהסוג השני.</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smtClean="0"/>
              <a:t>הציטוט ב </a:t>
            </a:r>
            <a:r>
              <a:rPr lang="en-US" dirty="0" smtClean="0"/>
              <a:t>Ink</a:t>
            </a:r>
            <a:r>
              <a:rPr lang="he-IL" dirty="0" smtClean="0"/>
              <a:t> נלקח </a:t>
            </a:r>
            <a:r>
              <a:rPr lang="he-IL" dirty="0" err="1" smtClean="0"/>
              <a:t>מהגיטהאב</a:t>
            </a:r>
            <a:r>
              <a:rPr lang="he-IL" dirty="0" smtClean="0"/>
              <a:t> שלהם איפה שהם מאפשרים הורדה של התוכנה.</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1pPr>
            <a:lvl2pPr lvl="1">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2pPr>
            <a:lvl3pPr lvl="2">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3pPr>
            <a:lvl4pPr lvl="3">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4pPr>
            <a:lvl5pPr lvl="4">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5pPr>
            <a:lvl6pPr lvl="5">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6pPr>
            <a:lvl7pPr lvl="6">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7pPr>
            <a:lvl8pPr lvl="7">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8pPr>
            <a:lvl9pPr lvl="8">
              <a:lnSpc>
                <a:spcPct val="90000"/>
              </a:lnSpc>
              <a:spcBef>
                <a:spcPts val="0"/>
              </a:spcBef>
              <a:spcAft>
                <a:spcPts val="0"/>
              </a:spcAft>
              <a:buClr>
                <a:schemeClr val="lt1"/>
              </a:buClr>
              <a:buSzPts val="3200"/>
              <a:buFont typeface="Roboto Slab"/>
              <a:buNone/>
              <a:defRPr sz="3200" b="1">
                <a:solidFill>
                  <a:schemeClr val="l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Chivo"/>
              <a:buChar char="▰"/>
              <a:defRPr sz="2400">
                <a:solidFill>
                  <a:schemeClr val="dk1"/>
                </a:solidFill>
                <a:latin typeface="Chivo"/>
                <a:ea typeface="Chivo"/>
                <a:cs typeface="Chivo"/>
                <a:sym typeface="Chivo"/>
              </a:defRPr>
            </a:lvl1pPr>
            <a:lvl2pPr marL="914400" lvl="1"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2pPr>
            <a:lvl3pPr marL="1371600" lvl="2" indent="-381000">
              <a:lnSpc>
                <a:spcPct val="115000"/>
              </a:lnSpc>
              <a:spcBef>
                <a:spcPts val="0"/>
              </a:spcBef>
              <a:spcAft>
                <a:spcPts val="0"/>
              </a:spcAft>
              <a:buClr>
                <a:schemeClr val="accent5"/>
              </a:buClr>
              <a:buSzPts val="2400"/>
              <a:buFont typeface="Chivo"/>
              <a:buChar char="▰"/>
              <a:defRPr sz="2400">
                <a:solidFill>
                  <a:schemeClr val="dk1"/>
                </a:solidFill>
                <a:latin typeface="Chivo"/>
                <a:ea typeface="Chivo"/>
                <a:cs typeface="Chivo"/>
                <a:sym typeface="Chivo"/>
              </a:defRPr>
            </a:lvl3pPr>
            <a:lvl4pPr marL="1828800" lvl="3"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4pPr>
            <a:lvl5pPr marL="2286000" lvl="4"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5pPr>
            <a:lvl6pPr marL="2743200" lvl="5"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6pPr>
            <a:lvl7pPr marL="3200400" lvl="6"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7pPr>
            <a:lvl8pPr marL="3657600" lvl="7"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8pPr>
            <a:lvl9pPr marL="4114800" lvl="8" indent="-381000">
              <a:lnSpc>
                <a:spcPct val="115000"/>
              </a:lnSpc>
              <a:spcBef>
                <a:spcPts val="0"/>
              </a:spcBef>
              <a:spcAft>
                <a:spcPts val="0"/>
              </a:spcAft>
              <a:buClr>
                <a:schemeClr val="dk1"/>
              </a:buClr>
              <a:buSzPts val="2400"/>
              <a:buFont typeface="Chivo"/>
              <a:buChar char="▰"/>
              <a:defRPr sz="2400">
                <a:solidFill>
                  <a:schemeClr val="dk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a:buNone/>
              <a:defRPr sz="1200">
                <a:solidFill>
                  <a:schemeClr val="accent5"/>
                </a:solidFill>
                <a:latin typeface="Chivo"/>
                <a:ea typeface="Chivo"/>
                <a:cs typeface="Chivo"/>
                <a:sym typeface="Chivo"/>
              </a:defRPr>
            </a:lvl1pPr>
            <a:lvl2pPr lvl="1">
              <a:buNone/>
              <a:defRPr sz="1200">
                <a:solidFill>
                  <a:schemeClr val="accent5"/>
                </a:solidFill>
                <a:latin typeface="Chivo"/>
                <a:ea typeface="Chivo"/>
                <a:cs typeface="Chivo"/>
                <a:sym typeface="Chivo"/>
              </a:defRPr>
            </a:lvl2pPr>
            <a:lvl3pPr lvl="2">
              <a:buNone/>
              <a:defRPr sz="1200">
                <a:solidFill>
                  <a:schemeClr val="accent5"/>
                </a:solidFill>
                <a:latin typeface="Chivo"/>
                <a:ea typeface="Chivo"/>
                <a:cs typeface="Chivo"/>
                <a:sym typeface="Chivo"/>
              </a:defRPr>
            </a:lvl3pPr>
            <a:lvl4pPr lvl="3">
              <a:buNone/>
              <a:defRPr sz="1200">
                <a:solidFill>
                  <a:schemeClr val="accent5"/>
                </a:solidFill>
                <a:latin typeface="Chivo"/>
                <a:ea typeface="Chivo"/>
                <a:cs typeface="Chivo"/>
                <a:sym typeface="Chivo"/>
              </a:defRPr>
            </a:lvl4pPr>
            <a:lvl5pPr lvl="4">
              <a:buNone/>
              <a:defRPr sz="1200">
                <a:solidFill>
                  <a:schemeClr val="accent5"/>
                </a:solidFill>
                <a:latin typeface="Chivo"/>
                <a:ea typeface="Chivo"/>
                <a:cs typeface="Chivo"/>
                <a:sym typeface="Chivo"/>
              </a:defRPr>
            </a:lvl5pPr>
            <a:lvl6pPr lvl="5">
              <a:buNone/>
              <a:defRPr sz="1200">
                <a:solidFill>
                  <a:schemeClr val="accent5"/>
                </a:solidFill>
                <a:latin typeface="Chivo"/>
                <a:ea typeface="Chivo"/>
                <a:cs typeface="Chivo"/>
                <a:sym typeface="Chivo"/>
              </a:defRPr>
            </a:lvl6pPr>
            <a:lvl7pPr lvl="6">
              <a:buNone/>
              <a:defRPr sz="1200">
                <a:solidFill>
                  <a:schemeClr val="accent5"/>
                </a:solidFill>
                <a:latin typeface="Chivo"/>
                <a:ea typeface="Chivo"/>
                <a:cs typeface="Chivo"/>
                <a:sym typeface="Chivo"/>
              </a:defRPr>
            </a:lvl7pPr>
            <a:lvl8pPr lvl="7">
              <a:buNone/>
              <a:defRPr sz="1200">
                <a:solidFill>
                  <a:schemeClr val="accent5"/>
                </a:solidFill>
                <a:latin typeface="Chivo"/>
                <a:ea typeface="Chivo"/>
                <a:cs typeface="Chivo"/>
                <a:sym typeface="Chivo"/>
              </a:defRPr>
            </a:lvl8pPr>
            <a:lvl9pPr lvl="8">
              <a:buNone/>
              <a:defRPr sz="1200">
                <a:solidFill>
                  <a:schemeClr val="accent5"/>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990600" y="771111"/>
            <a:ext cx="5486400" cy="1924875"/>
          </a:xfrm>
          <a:prstGeom prst="rect">
            <a:avLst/>
          </a:prstGeom>
        </p:spPr>
        <p:txBody>
          <a:bodyPr spcFirstLastPara="1" wrap="square" lIns="0" tIns="0" rIns="0" bIns="0" anchor="t" anchorCtr="0">
            <a:noAutofit/>
          </a:bodyPr>
          <a:lstStyle/>
          <a:p>
            <a:pPr marL="0" lvl="0" indent="0" algn="r" rtl="1">
              <a:spcBef>
                <a:spcPts val="0"/>
              </a:spcBef>
              <a:spcAft>
                <a:spcPts val="0"/>
              </a:spcAft>
              <a:buNone/>
            </a:pPr>
            <a:r>
              <a:rPr lang="he-IL" dirty="0" smtClean="0">
                <a:latin typeface="Calibri" panose="020F0502020204030204" pitchFamily="34" charset="0"/>
                <a:cs typeface="Calibri" panose="020F0502020204030204" pitchFamily="34" charset="0"/>
              </a:rPr>
              <a:t>עצי שיחה ועלילה מתפצלת</a:t>
            </a:r>
            <a:br>
              <a:rPr lang="he-IL" dirty="0" smtClean="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 name="TextBox 1"/>
          <p:cNvSpPr txBox="1"/>
          <p:nvPr/>
        </p:nvSpPr>
        <p:spPr>
          <a:xfrm>
            <a:off x="7162800" y="4248150"/>
            <a:ext cx="1752600" cy="584775"/>
          </a:xfrm>
          <a:prstGeom prst="rect">
            <a:avLst/>
          </a:prstGeom>
          <a:noFill/>
        </p:spPr>
        <p:txBody>
          <a:bodyPr wrap="square" rtlCol="0">
            <a:spAutoFit/>
          </a:bodyPr>
          <a:lstStyle/>
          <a:p>
            <a:pPr algn="r" rtl="1"/>
            <a:r>
              <a:rPr lang="he-IL" sz="1600" b="1" dirty="0" smtClean="0">
                <a:latin typeface="Calibri" panose="020F0502020204030204" pitchFamily="34" charset="0"/>
                <a:cs typeface="Calibri" panose="020F0502020204030204" pitchFamily="34" charset="0"/>
              </a:rPr>
              <a:t>חן </a:t>
            </a:r>
            <a:r>
              <a:rPr lang="he-IL" sz="1600" b="1" dirty="0" err="1" smtClean="0">
                <a:latin typeface="Calibri" panose="020F0502020204030204" pitchFamily="34" charset="0"/>
                <a:cs typeface="Calibri" panose="020F0502020204030204" pitchFamily="34" charset="0"/>
              </a:rPr>
              <a:t>אוסטרובסקי</a:t>
            </a:r>
            <a:endParaRPr lang="he-IL" sz="1600" b="1" dirty="0" smtClean="0">
              <a:latin typeface="Calibri" panose="020F0502020204030204" pitchFamily="34" charset="0"/>
              <a:cs typeface="Calibri" panose="020F0502020204030204" pitchFamily="34" charset="0"/>
            </a:endParaRPr>
          </a:p>
          <a:p>
            <a:pPr algn="r" rtl="1"/>
            <a:r>
              <a:rPr lang="he-IL" sz="1600" b="1" dirty="0" smtClean="0">
                <a:latin typeface="Calibri" panose="020F0502020204030204" pitchFamily="34" charset="0"/>
                <a:cs typeface="Calibri" panose="020F0502020204030204" pitchFamily="34" charset="0"/>
              </a:rPr>
              <a:t>אינה </a:t>
            </a:r>
            <a:r>
              <a:rPr lang="he-IL" sz="1600" b="1" dirty="0" err="1" smtClean="0">
                <a:latin typeface="Calibri" panose="020F0502020204030204" pitchFamily="34" charset="0"/>
                <a:cs typeface="Calibri" panose="020F0502020204030204" pitchFamily="34" charset="0"/>
              </a:rPr>
              <a:t>גריגור</a:t>
            </a:r>
            <a:endParaRPr lang="en-US" sz="1600" b="1"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40000">
            <a:off x="500452" y="1781351"/>
            <a:ext cx="1415543" cy="12895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00000">
            <a:off x="2157197" y="2388756"/>
            <a:ext cx="1515061" cy="128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rtl="1">
              <a:spcBef>
                <a:spcPts val="0"/>
              </a:spcBef>
              <a:spcAft>
                <a:spcPts val="0"/>
              </a:spcAft>
              <a:buNone/>
            </a:pPr>
            <a:r>
              <a:rPr lang="he-IL" sz="3600" dirty="0" smtClean="0">
                <a:latin typeface="Calibri" panose="020F0502020204030204" pitchFamily="34" charset="0"/>
                <a:cs typeface="Calibri" panose="020F0502020204030204" pitchFamily="34" charset="0"/>
              </a:rPr>
              <a:t>למה </a:t>
            </a:r>
            <a:r>
              <a:rPr lang="en-US" sz="3600" dirty="0" smtClean="0">
                <a:latin typeface="Calibri" panose="020F0502020204030204" pitchFamily="34" charset="0"/>
                <a:cs typeface="Calibri" panose="020F0502020204030204" pitchFamily="34" charset="0"/>
              </a:rPr>
              <a:t>?Twine</a:t>
            </a:r>
            <a:endParaRPr sz="36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10</a:t>
            </a:fld>
            <a:endParaRPr/>
          </a:p>
        </p:txBody>
      </p:sp>
      <p:sp>
        <p:nvSpPr>
          <p:cNvPr id="9" name="Google Shape;174;p18"/>
          <p:cNvSpPr txBox="1">
            <a:spLocks noGrp="1"/>
          </p:cNvSpPr>
          <p:nvPr>
            <p:ph type="body" idx="1"/>
          </p:nvPr>
        </p:nvSpPr>
        <p:spPr>
          <a:xfrm>
            <a:off x="2819400" y="1581150"/>
            <a:ext cx="5867400" cy="2764800"/>
          </a:xfrm>
          <a:prstGeom prst="rect">
            <a:avLst/>
          </a:prstGeom>
        </p:spPr>
        <p:txBody>
          <a:bodyPr spcFirstLastPara="1" wrap="square" lIns="0" tIns="0" rIns="0" bIns="0" anchor="t" anchorCtr="0">
            <a:noAutofit/>
          </a:bodyPr>
          <a:lstStyle/>
          <a:p>
            <a:pPr lvl="0" algn="r" rtl="1"/>
            <a:r>
              <a:rPr lang="he-IL" sz="1800" dirty="0" smtClean="0">
                <a:latin typeface="Calibri" panose="020F0502020204030204" pitchFamily="34" charset="0"/>
                <a:cs typeface="Calibri" panose="020F0502020204030204" pitchFamily="34" charset="0"/>
              </a:rPr>
              <a:t>אין צורך </a:t>
            </a:r>
            <a:r>
              <a:rPr lang="he-IL" sz="1800" dirty="0">
                <a:latin typeface="Calibri" panose="020F0502020204030204" pitchFamily="34" charset="0"/>
                <a:cs typeface="Calibri" panose="020F0502020204030204" pitchFamily="34" charset="0"/>
              </a:rPr>
              <a:t>לכתוב קוד כלשהו כדי ליצור סיפור </a:t>
            </a:r>
            <a:r>
              <a:rPr lang="he-IL" sz="1800" dirty="0" smtClean="0">
                <a:latin typeface="Calibri" panose="020F0502020204030204" pitchFamily="34" charset="0"/>
                <a:cs typeface="Calibri" panose="020F0502020204030204" pitchFamily="34" charset="0"/>
              </a:rPr>
              <a:t>פשוט.</a:t>
            </a:r>
          </a:p>
          <a:p>
            <a:pPr lvl="0" algn="r" rtl="1"/>
            <a:r>
              <a:rPr lang="he-IL" sz="1800" dirty="0" smtClean="0">
                <a:latin typeface="Calibri" panose="020F0502020204030204" pitchFamily="34" charset="0"/>
                <a:cs typeface="Calibri" panose="020F0502020204030204" pitchFamily="34" charset="0"/>
              </a:rPr>
              <a:t>ניתן להרחיב את הסיפורים עם משתנים ותומך בשפות התכנות </a:t>
            </a:r>
            <a:r>
              <a:rPr lang="en-US" sz="1800" dirty="0" smtClean="0">
                <a:latin typeface="Calibri" panose="020F0502020204030204" pitchFamily="34" charset="0"/>
                <a:cs typeface="Calibri" panose="020F0502020204030204" pitchFamily="34" charset="0"/>
              </a:rPr>
              <a:t>HTML</a:t>
            </a:r>
            <a:r>
              <a:rPr lang="he-IL" sz="1800" dirty="0" smtClean="0">
                <a:latin typeface="Calibri" panose="020F0502020204030204" pitchFamily="34" charset="0"/>
                <a:cs typeface="Calibri" panose="020F0502020204030204" pitchFamily="34" charset="0"/>
              </a:rPr>
              <a:t> ו- </a:t>
            </a:r>
            <a:r>
              <a:rPr lang="en-US" sz="1800" dirty="0" smtClean="0">
                <a:latin typeface="Calibri" panose="020F0502020204030204" pitchFamily="34" charset="0"/>
                <a:cs typeface="Calibri" panose="020F0502020204030204" pitchFamily="34" charset="0"/>
              </a:rPr>
              <a:t>JavaScript</a:t>
            </a:r>
            <a:r>
              <a:rPr lang="he-IL" sz="1800" dirty="0" smtClean="0">
                <a:latin typeface="Calibri" panose="020F0502020204030204" pitchFamily="34" charset="0"/>
                <a:cs typeface="Calibri" panose="020F0502020204030204" pitchFamily="34" charset="0"/>
              </a:rPr>
              <a:t>.</a:t>
            </a:r>
          </a:p>
          <a:p>
            <a:pPr lvl="0" algn="r" rtl="1"/>
            <a:r>
              <a:rPr lang="he-IL" sz="1800" dirty="0">
                <a:latin typeface="Calibri" panose="020F0502020204030204" pitchFamily="34" charset="0"/>
                <a:cs typeface="Calibri" panose="020F0502020204030204" pitchFamily="34" charset="0"/>
              </a:rPr>
              <a:t>מפרסם ישירות </a:t>
            </a:r>
            <a:r>
              <a:rPr lang="he-IL" sz="1800" dirty="0" smtClean="0">
                <a:latin typeface="Calibri" panose="020F0502020204030204" pitchFamily="34" charset="0"/>
                <a:cs typeface="Calibri" panose="020F0502020204030204" pitchFamily="34" charset="0"/>
              </a:rPr>
              <a:t>ב</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HTML </a:t>
            </a:r>
            <a:r>
              <a:rPr lang="he-IL" sz="1800" dirty="0">
                <a:latin typeface="Calibri" panose="020F0502020204030204" pitchFamily="34" charset="0"/>
                <a:cs typeface="Calibri" panose="020F0502020204030204" pitchFamily="34" charset="0"/>
              </a:rPr>
              <a:t>כך </a:t>
            </a:r>
            <a:r>
              <a:rPr lang="he-IL" sz="1800" dirty="0" smtClean="0">
                <a:latin typeface="Calibri" panose="020F0502020204030204" pitchFamily="34" charset="0"/>
                <a:cs typeface="Calibri" panose="020F0502020204030204" pitchFamily="34" charset="0"/>
              </a:rPr>
              <a:t>שניתן </a:t>
            </a:r>
            <a:r>
              <a:rPr lang="he-IL" sz="1800" dirty="0">
                <a:latin typeface="Calibri" panose="020F0502020204030204" pitchFamily="34" charset="0"/>
                <a:cs typeface="Calibri" panose="020F0502020204030204" pitchFamily="34" charset="0"/>
              </a:rPr>
              <a:t>לפרסם את עבודותיך כמעט בכל מקום. </a:t>
            </a:r>
            <a:endParaRPr lang="he-IL" sz="1800" dirty="0" smtClean="0">
              <a:latin typeface="Calibri" panose="020F0502020204030204" pitchFamily="34" charset="0"/>
              <a:cs typeface="Calibri" panose="020F0502020204030204" pitchFamily="34" charset="0"/>
            </a:endParaRPr>
          </a:p>
          <a:p>
            <a:pPr algn="r" rtl="1"/>
            <a:r>
              <a:rPr lang="he-IL" sz="1800" dirty="0" smtClean="0">
                <a:latin typeface="Calibri" panose="020F0502020204030204" pitchFamily="34" charset="0"/>
                <a:cs typeface="Calibri" panose="020F0502020204030204" pitchFamily="34" charset="0"/>
              </a:rPr>
              <a:t>חינמי, וניתן להשתמש </a:t>
            </a:r>
            <a:r>
              <a:rPr lang="he-IL" sz="1800" dirty="0">
                <a:latin typeface="Calibri" panose="020F0502020204030204" pitchFamily="34" charset="0"/>
                <a:cs typeface="Calibri" panose="020F0502020204030204" pitchFamily="34" charset="0"/>
              </a:rPr>
              <a:t>בו </a:t>
            </a:r>
            <a:r>
              <a:rPr lang="he-IL" sz="1800" dirty="0" smtClean="0">
                <a:latin typeface="Calibri" panose="020F0502020204030204" pitchFamily="34" charset="0"/>
                <a:cs typeface="Calibri" panose="020F0502020204030204" pitchFamily="34" charset="0"/>
              </a:rPr>
              <a:t>למטרות מסחריות.</a:t>
            </a:r>
          </a:p>
          <a:p>
            <a:pPr algn="r" rtl="1"/>
            <a:r>
              <a:rPr lang="he-IL" sz="1800" dirty="0" smtClean="0">
                <a:latin typeface="Calibri" panose="020F0502020204030204" pitchFamily="34" charset="0"/>
                <a:cs typeface="Calibri" panose="020F0502020204030204" pitchFamily="34" charset="0"/>
              </a:rPr>
              <a:t>נוח לשימוש וידידותי למשתמש.</a:t>
            </a:r>
          </a:p>
          <a:p>
            <a:pPr algn="r" rtl="1"/>
            <a:r>
              <a:rPr lang="he-IL" sz="1800" dirty="0" smtClean="0">
                <a:latin typeface="Calibri" panose="020F0502020204030204" pitchFamily="34" charset="0"/>
                <a:cs typeface="Calibri" panose="020F0502020204030204" pitchFamily="34" charset="0"/>
              </a:rPr>
              <a:t>אינו מצריך הורדה.</a:t>
            </a:r>
            <a:endParaRPr lang="en-US" sz="1800" dirty="0">
              <a:latin typeface="Calibri" panose="020F0502020204030204" pitchFamily="34" charset="0"/>
              <a:cs typeface="Calibri" panose="020F0502020204030204" pitchFamily="34" charset="0"/>
            </a:endParaRPr>
          </a:p>
          <a:p>
            <a:pPr lvl="0" algn="r" rtl="1"/>
            <a:endParaRPr lang="he-IL" sz="1800" dirty="0" smtClean="0"/>
          </a:p>
          <a:p>
            <a:pPr lvl="0" algn="r" rtl="1"/>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6920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6" name="Google Shape;180;p19"/>
          <p:cNvSpPr txBox="1">
            <a:spLocks noGrp="1"/>
          </p:cNvSpPr>
          <p:nvPr>
            <p:ph type="ctrTitle" idx="4294967295"/>
          </p:nvPr>
        </p:nvSpPr>
        <p:spPr>
          <a:xfrm>
            <a:off x="457200" y="17929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800" dirty="0" smtClean="0">
                <a:latin typeface="Calibri" panose="020F0502020204030204" pitchFamily="34" charset="0"/>
                <a:cs typeface="Calibri" panose="020F0502020204030204" pitchFamily="34" charset="0"/>
              </a:rPr>
              <a:t>Twine</a:t>
            </a:r>
            <a:endParaRPr sz="8800" dirty="0">
              <a:latin typeface="Calibri" panose="020F0502020204030204" pitchFamily="34" charset="0"/>
              <a:cs typeface="Calibri" panose="020F0502020204030204" pitchFamily="34" charset="0"/>
            </a:endParaRPr>
          </a:p>
        </p:txBody>
      </p:sp>
      <p:sp>
        <p:nvSpPr>
          <p:cNvPr id="18" name="Google Shape;496;p31"/>
          <p:cNvSpPr/>
          <p:nvPr/>
        </p:nvSpPr>
        <p:spPr>
          <a:xfrm>
            <a:off x="5013804" y="1723415"/>
            <a:ext cx="226200" cy="22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 name="Google Shape;497;p31"/>
          <p:cNvSpPr/>
          <p:nvPr/>
        </p:nvSpPr>
        <p:spPr>
          <a:xfrm>
            <a:off x="4248479" y="3148419"/>
            <a:ext cx="226200" cy="22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 name="Google Shape;498;p31"/>
          <p:cNvSpPr/>
          <p:nvPr/>
        </p:nvSpPr>
        <p:spPr>
          <a:xfrm>
            <a:off x="6275223" y="3635619"/>
            <a:ext cx="226200" cy="22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Google Shape;499;p31"/>
          <p:cNvSpPr/>
          <p:nvPr/>
        </p:nvSpPr>
        <p:spPr>
          <a:xfrm>
            <a:off x="7120809" y="2186247"/>
            <a:ext cx="226200" cy="22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 name="Google Shape;512;p31"/>
          <p:cNvSpPr txBox="1">
            <a:spLocks/>
          </p:cNvSpPr>
          <p:nvPr/>
        </p:nvSpPr>
        <p:spPr>
          <a:xfrm>
            <a:off x="4193708" y="742950"/>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smtClean="0">
                <a:solidFill>
                  <a:sysClr val="windowText" lastClr="000000"/>
                </a:solidFill>
                <a:latin typeface="Calibri" panose="020F0502020204030204" pitchFamily="34" charset="0"/>
                <a:cs typeface="Calibri" panose="020F0502020204030204" pitchFamily="34" charset="0"/>
              </a:rPr>
              <a:t>עוד על התוכנה</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37" name="Google Shape;211;p21"/>
          <p:cNvSpPr txBox="1">
            <a:spLocks/>
          </p:cNvSpPr>
          <p:nvPr/>
        </p:nvSpPr>
        <p:spPr>
          <a:xfrm>
            <a:off x="4193708" y="1134449"/>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he-IL" dirty="0" smtClean="0">
                <a:latin typeface="Calibri" panose="020F0502020204030204" pitchFamily="34" charset="0"/>
                <a:cs typeface="Calibri" panose="020F0502020204030204" pitchFamily="34" charset="0"/>
              </a:rPr>
              <a:t>הורדה ובחירת פורמט</a:t>
            </a:r>
            <a:endParaRPr lang="en-US" dirty="0">
              <a:latin typeface="Calibri" panose="020F0502020204030204" pitchFamily="34" charset="0"/>
              <a:cs typeface="Calibri" panose="020F0502020204030204" pitchFamily="34" charset="0"/>
            </a:endParaRPr>
          </a:p>
        </p:txBody>
      </p:sp>
      <p:sp>
        <p:nvSpPr>
          <p:cNvPr id="38" name="Google Shape;512;p31"/>
          <p:cNvSpPr txBox="1">
            <a:spLocks/>
          </p:cNvSpPr>
          <p:nvPr/>
        </p:nvSpPr>
        <p:spPr>
          <a:xfrm>
            <a:off x="7239000" y="1907848"/>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smtClean="0">
                <a:solidFill>
                  <a:sysClr val="windowText" lastClr="000000"/>
                </a:solidFill>
                <a:latin typeface="Calibri" panose="020F0502020204030204" pitchFamily="34" charset="0"/>
                <a:cs typeface="Calibri" panose="020F0502020204030204" pitchFamily="34" charset="0"/>
              </a:rPr>
              <a:t>יצירת סיפור חדש</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39" name="Google Shape;211;p21"/>
          <p:cNvSpPr txBox="1">
            <a:spLocks/>
          </p:cNvSpPr>
          <p:nvPr/>
        </p:nvSpPr>
        <p:spPr>
          <a:xfrm>
            <a:off x="7239000" y="2299347"/>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smtClean="0">
                <a:latin typeface="Calibri" panose="020F0502020204030204" pitchFamily="34" charset="0"/>
                <a:cs typeface="Calibri" panose="020F0502020204030204" pitchFamily="34" charset="0"/>
              </a:rPr>
              <a:t>יצירת סיפור חדש, הכרת    התוכנה </a:t>
            </a:r>
            <a:r>
              <a:rPr lang="he-IL" dirty="0">
                <a:latin typeface="Calibri" panose="020F0502020204030204" pitchFamily="34" charset="0"/>
                <a:cs typeface="Calibri" panose="020F0502020204030204" pitchFamily="34" charset="0"/>
              </a:rPr>
              <a:t>ותמיכה בשפות תכנות שונות</a:t>
            </a:r>
            <a:endParaRPr lang="en-US" dirty="0">
              <a:latin typeface="Calibri" panose="020F0502020204030204" pitchFamily="34" charset="0"/>
              <a:cs typeface="Calibri" panose="020F0502020204030204" pitchFamily="34" charset="0"/>
            </a:endParaRPr>
          </a:p>
          <a:p>
            <a:pPr algn="ctr" rtl="1">
              <a:spcBef>
                <a:spcPts val="600"/>
              </a:spcBef>
            </a:pPr>
            <a:endParaRPr lang="en-US" dirty="0">
              <a:latin typeface="Calibri" panose="020F0502020204030204" pitchFamily="34" charset="0"/>
              <a:cs typeface="Calibri" panose="020F0502020204030204" pitchFamily="34" charset="0"/>
            </a:endParaRPr>
          </a:p>
        </p:txBody>
      </p:sp>
      <p:sp>
        <p:nvSpPr>
          <p:cNvPr id="40" name="Google Shape;512;p31"/>
          <p:cNvSpPr txBox="1">
            <a:spLocks/>
          </p:cNvSpPr>
          <p:nvPr/>
        </p:nvSpPr>
        <p:spPr>
          <a:xfrm>
            <a:off x="2459287" y="2870020"/>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smtClean="0">
                <a:solidFill>
                  <a:sysClr val="windowText" lastClr="000000"/>
                </a:solidFill>
                <a:latin typeface="Calibri" panose="020F0502020204030204" pitchFamily="34" charset="0"/>
                <a:cs typeface="Calibri" panose="020F0502020204030204" pitchFamily="34" charset="0"/>
              </a:rPr>
              <a:t>עריכת עמוד הסיפור</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41" name="Google Shape;211;p21"/>
          <p:cNvSpPr txBox="1">
            <a:spLocks/>
          </p:cNvSpPr>
          <p:nvPr/>
        </p:nvSpPr>
        <p:spPr>
          <a:xfrm>
            <a:off x="2459287" y="3261519"/>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smtClean="0">
                <a:latin typeface="Calibri" panose="020F0502020204030204" pitchFamily="34" charset="0"/>
                <a:cs typeface="Calibri" panose="020F0502020204030204" pitchFamily="34" charset="0"/>
              </a:rPr>
              <a:t>קישורים</a:t>
            </a:r>
          </a:p>
        </p:txBody>
      </p:sp>
      <p:sp>
        <p:nvSpPr>
          <p:cNvPr id="42" name="Google Shape;512;p31"/>
          <p:cNvSpPr txBox="1">
            <a:spLocks/>
          </p:cNvSpPr>
          <p:nvPr/>
        </p:nvSpPr>
        <p:spPr>
          <a:xfrm>
            <a:off x="5473283" y="3861819"/>
            <a:ext cx="1902292" cy="3915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600" dirty="0" smtClean="0">
                <a:solidFill>
                  <a:sysClr val="windowText" lastClr="000000"/>
                </a:solidFill>
                <a:latin typeface="Calibri" panose="020F0502020204030204" pitchFamily="34" charset="0"/>
                <a:cs typeface="Calibri" panose="020F0502020204030204" pitchFamily="34" charset="0"/>
              </a:rPr>
              <a:t>הדגמה</a:t>
            </a:r>
            <a:endParaRPr lang="en-US" sz="1600" dirty="0">
              <a:solidFill>
                <a:sysClr val="windowText" lastClr="000000"/>
              </a:solidFill>
              <a:latin typeface="Calibri" panose="020F0502020204030204" pitchFamily="34" charset="0"/>
              <a:cs typeface="Calibri" panose="020F0502020204030204" pitchFamily="34" charset="0"/>
            </a:endParaRPr>
          </a:p>
        </p:txBody>
      </p:sp>
      <p:sp>
        <p:nvSpPr>
          <p:cNvPr id="43" name="Google Shape;211;p21"/>
          <p:cNvSpPr txBox="1">
            <a:spLocks/>
          </p:cNvSpPr>
          <p:nvPr/>
        </p:nvSpPr>
        <p:spPr>
          <a:xfrm>
            <a:off x="5473283" y="4253318"/>
            <a:ext cx="1902292" cy="42790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spcBef>
                <a:spcPts val="600"/>
              </a:spcBef>
            </a:pPr>
            <a:r>
              <a:rPr lang="he-IL" dirty="0">
                <a:latin typeface="Calibri" panose="020F0502020204030204" pitchFamily="34" charset="0"/>
                <a:cs typeface="Calibri" panose="020F0502020204030204" pitchFamily="34" charset="0"/>
              </a:rPr>
              <a:t>ניצור ביחד משחק </a:t>
            </a:r>
            <a:r>
              <a:rPr lang="he-IL" dirty="0" smtClean="0">
                <a:latin typeface="Calibri" panose="020F0502020204030204" pitchFamily="34" charset="0"/>
                <a:cs typeface="Calibri" panose="020F0502020204030204" pitchFamily="34" charset="0"/>
              </a:rPr>
              <a:t>סיפורי ונבצע בדיקת </a:t>
            </a:r>
            <a:r>
              <a:rPr lang="he-IL" dirty="0">
                <a:latin typeface="Calibri" panose="020F0502020204030204" pitchFamily="34" charset="0"/>
                <a:cs typeface="Calibri" panose="020F0502020204030204" pitchFamily="34" charset="0"/>
              </a:rPr>
              <a:t>תקינות</a:t>
            </a:r>
            <a:endParaRPr lang="en-US" dirty="0">
              <a:latin typeface="Calibri" panose="020F0502020204030204" pitchFamily="34" charset="0"/>
              <a:cs typeface="Calibri" panose="020F0502020204030204" pitchFamily="34" charset="0"/>
            </a:endParaRPr>
          </a:p>
          <a:p>
            <a:pPr algn="ctr" rtl="1">
              <a:spcBef>
                <a:spcPts val="600"/>
              </a:spcBef>
            </a:pPr>
            <a:endParaRPr lang="en-US" dirty="0">
              <a:latin typeface="Calibri" panose="020F0502020204030204" pitchFamily="34" charset="0"/>
              <a:cs typeface="Calibri" panose="020F0502020204030204" pitchFamily="34" charset="0"/>
            </a:endParaRPr>
          </a:p>
        </p:txBody>
      </p:sp>
      <p:grpSp>
        <p:nvGrpSpPr>
          <p:cNvPr id="44" name="Google Shape;487;p31"/>
          <p:cNvGrpSpPr/>
          <p:nvPr/>
        </p:nvGrpSpPr>
        <p:grpSpPr>
          <a:xfrm>
            <a:off x="4347687" y="1836515"/>
            <a:ext cx="2913560" cy="1938559"/>
            <a:chOff x="2205895" y="3637269"/>
            <a:chExt cx="1089711" cy="724993"/>
          </a:xfrm>
          <a:solidFill>
            <a:schemeClr val="bg1"/>
          </a:solidFill>
        </p:grpSpPr>
        <p:sp>
          <p:nvSpPr>
            <p:cNvPr id="45" name="Google Shape;488;p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89;p31"/>
            <p:cNvGrpSpPr/>
            <p:nvPr/>
          </p:nvGrpSpPr>
          <p:grpSpPr>
            <a:xfrm>
              <a:off x="2205895" y="3637269"/>
              <a:ext cx="1089711" cy="724993"/>
              <a:chOff x="2205895" y="3637269"/>
              <a:chExt cx="1089711" cy="724993"/>
            </a:xfrm>
            <a:grpFill/>
          </p:grpSpPr>
          <p:sp>
            <p:nvSpPr>
              <p:cNvPr id="47" name="Google Shape;490;p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1;p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2;p31"/>
              <p:cNvSpPr/>
              <p:nvPr/>
            </p:nvSpPr>
            <p:spPr>
              <a:xfrm>
                <a:off x="2425591" y="3847745"/>
                <a:ext cx="870015"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3;p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4;p31"/>
              <p:cNvSpPr/>
              <p:nvPr/>
            </p:nvSpPr>
            <p:spPr>
              <a:xfrm>
                <a:off x="2233139" y="3637276"/>
                <a:ext cx="695571" cy="11697"/>
              </a:xfrm>
              <a:custGeom>
                <a:avLst/>
                <a:gdLst/>
                <a:ahLst/>
                <a:cxnLst/>
                <a:rect l="l" t="t" r="r" b="b"/>
                <a:pathLst>
                  <a:path w="143713" h="2706" extrusionOk="0">
                    <a:moveTo>
                      <a:pt x="0" y="0"/>
                    </a:moveTo>
                    <a:lnTo>
                      <a:pt x="0" y="2705"/>
                    </a:lnTo>
                    <a:lnTo>
                      <a:pt x="143712" y="2705"/>
                    </a:lnTo>
                    <a:lnTo>
                      <a:pt x="143712"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5;p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 name="Google Shape;497;p31"/>
          <p:cNvSpPr/>
          <p:nvPr/>
        </p:nvSpPr>
        <p:spPr>
          <a:xfrm>
            <a:off x="4248479" y="3159565"/>
            <a:ext cx="226200" cy="22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9;p31"/>
          <p:cNvSpPr/>
          <p:nvPr/>
        </p:nvSpPr>
        <p:spPr>
          <a:xfrm>
            <a:off x="7120809" y="2191582"/>
            <a:ext cx="226200" cy="22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8;p31"/>
          <p:cNvSpPr/>
          <p:nvPr/>
        </p:nvSpPr>
        <p:spPr>
          <a:xfrm>
            <a:off x="6280277" y="3639097"/>
            <a:ext cx="226200" cy="22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8;p31"/>
          <p:cNvSpPr/>
          <p:nvPr/>
        </p:nvSpPr>
        <p:spPr>
          <a:xfrm>
            <a:off x="5013804" y="1723415"/>
            <a:ext cx="226200" cy="2262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12</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smtClean="0">
                <a:latin typeface="Calibri" panose="020F0502020204030204" pitchFamily="34" charset="0"/>
                <a:cs typeface="Calibri" panose="020F0502020204030204" pitchFamily="34" charset="0"/>
              </a:rPr>
              <a:t>הדרך המומלצת לשימוש בתוכנה אינה </a:t>
            </a:r>
            <a:r>
              <a:rPr lang="he-IL" sz="1400" dirty="0">
                <a:latin typeface="Calibri" panose="020F0502020204030204" pitchFamily="34" charset="0"/>
                <a:cs typeface="Calibri" panose="020F0502020204030204" pitchFamily="34" charset="0"/>
              </a:rPr>
              <a:t>מצריכה הורדה </a:t>
            </a:r>
            <a:r>
              <a:rPr lang="he-IL" sz="1400" dirty="0" smtClean="0">
                <a:latin typeface="Calibri" panose="020F0502020204030204" pitchFamily="34" charset="0"/>
                <a:cs typeface="Calibri" panose="020F0502020204030204" pitchFamily="34" charset="0"/>
              </a:rPr>
              <a:t>בכלל, אלא כוללת </a:t>
            </a:r>
            <a:r>
              <a:rPr lang="he-IL" sz="1400" dirty="0">
                <a:latin typeface="Calibri" panose="020F0502020204030204" pitchFamily="34" charset="0"/>
                <a:cs typeface="Calibri" panose="020F0502020204030204" pitchFamily="34" charset="0"/>
              </a:rPr>
              <a:t>שימוש אינטרנטי </a:t>
            </a:r>
            <a:r>
              <a:rPr lang="he-IL" sz="1400" dirty="0" smtClean="0">
                <a:latin typeface="Calibri" panose="020F0502020204030204" pitchFamily="34" charset="0"/>
                <a:cs typeface="Calibri" panose="020F0502020204030204" pitchFamily="34" charset="0"/>
              </a:rPr>
              <a:t>בתוכנה. שימוש </a:t>
            </a:r>
            <a:r>
              <a:rPr lang="he-IL" sz="1400" dirty="0">
                <a:latin typeface="Calibri" panose="020F0502020204030204" pitchFamily="34" charset="0"/>
                <a:cs typeface="Calibri" panose="020F0502020204030204" pitchFamily="34" charset="0"/>
              </a:rPr>
              <a:t>בתוכנה דרך האינטרנט </a:t>
            </a:r>
            <a:r>
              <a:rPr lang="he-IL" sz="1400" dirty="0" smtClean="0">
                <a:latin typeface="Calibri" panose="020F0502020204030204" pitchFamily="34" charset="0"/>
                <a:cs typeface="Calibri" panose="020F0502020204030204" pitchFamily="34" charset="0"/>
              </a:rPr>
              <a:t>אומר שאין צורך ליצור </a:t>
            </a:r>
            <a:r>
              <a:rPr lang="he-IL" sz="1400" dirty="0">
                <a:latin typeface="Calibri" panose="020F0502020204030204" pitchFamily="34" charset="0"/>
                <a:cs typeface="Calibri" panose="020F0502020204030204" pitchFamily="34" charset="0"/>
              </a:rPr>
              <a:t>חשבון כדי להשתמש ב- </a:t>
            </a:r>
            <a:r>
              <a:rPr lang="en-US" sz="1400" dirty="0" smtClean="0">
                <a:latin typeface="Calibri" panose="020F0502020204030204" pitchFamily="34" charset="0"/>
                <a:cs typeface="Calibri" panose="020F0502020204030204" pitchFamily="34" charset="0"/>
              </a:rPr>
              <a:t>Twine</a:t>
            </a:r>
            <a:r>
              <a:rPr lang="he-IL" sz="1400" dirty="0" smtClean="0">
                <a:latin typeface="Calibri" panose="020F0502020204030204" pitchFamily="34" charset="0"/>
                <a:cs typeface="Calibri" panose="020F0502020204030204" pitchFamily="34" charset="0"/>
              </a:rPr>
              <a:t> וכל </a:t>
            </a:r>
            <a:r>
              <a:rPr lang="he-IL" sz="1400" dirty="0">
                <a:latin typeface="Calibri" panose="020F0502020204030204" pitchFamily="34" charset="0"/>
                <a:cs typeface="Calibri" panose="020F0502020204030204" pitchFamily="34" charset="0"/>
              </a:rPr>
              <a:t>מה שאתה יוצר לא נשמר בשרת במקום אחר - הוא נשאר ממש בדפדפן שלך.</a:t>
            </a:r>
          </a:p>
          <a:p>
            <a:pPr marL="114300" indent="0" algn="r" rtl="1">
              <a:buNone/>
            </a:pPr>
            <a:r>
              <a:rPr lang="he-IL" sz="1400" dirty="0">
                <a:latin typeface="Calibri" panose="020F0502020204030204" pitchFamily="34" charset="0"/>
                <a:cs typeface="Calibri" panose="020F0502020204030204" pitchFamily="34" charset="0"/>
              </a:rPr>
              <a:t>לכן ישנם שני דברים חשובים שיש לזכור</a:t>
            </a:r>
            <a:r>
              <a:rPr lang="he-IL" sz="1400" dirty="0" smtClean="0">
                <a:latin typeface="Calibri" panose="020F0502020204030204" pitchFamily="34" charset="0"/>
                <a:cs typeface="Calibri" panose="020F0502020204030204" pitchFamily="34" charset="0"/>
              </a:rPr>
              <a:t>:</a:t>
            </a:r>
          </a:p>
          <a:p>
            <a:pPr algn="r" rtl="1"/>
            <a:r>
              <a:rPr lang="he-IL" sz="1400" dirty="0" smtClean="0">
                <a:latin typeface="Calibri" panose="020F0502020204030204" pitchFamily="34" charset="0"/>
                <a:cs typeface="Calibri" panose="020F0502020204030204" pitchFamily="34" charset="0"/>
              </a:rPr>
              <a:t>מכיוון </a:t>
            </a:r>
            <a:r>
              <a:rPr lang="he-IL" sz="1400" dirty="0">
                <a:latin typeface="Calibri" panose="020F0502020204030204" pitchFamily="34" charset="0"/>
                <a:cs typeface="Calibri" panose="020F0502020204030204" pitchFamily="34" charset="0"/>
              </a:rPr>
              <a:t>שעבודתך נשמרת רק </a:t>
            </a:r>
            <a:r>
              <a:rPr lang="he-IL" sz="1400" dirty="0" smtClean="0">
                <a:latin typeface="Calibri" panose="020F0502020204030204" pitchFamily="34" charset="0"/>
                <a:cs typeface="Calibri" panose="020F0502020204030204" pitchFamily="34" charset="0"/>
              </a:rPr>
              <a:t>בדפדפן, </a:t>
            </a:r>
            <a:r>
              <a:rPr lang="he-IL" sz="1400" dirty="0">
                <a:latin typeface="Calibri" panose="020F0502020204030204" pitchFamily="34" charset="0"/>
                <a:cs typeface="Calibri" panose="020F0502020204030204" pitchFamily="34" charset="0"/>
              </a:rPr>
              <a:t>אם תנקה את הנתונים שנשמרו ב </a:t>
            </a:r>
            <a:r>
              <a:rPr lang="en-US" sz="1400" dirty="0" smtClean="0">
                <a:latin typeface="Calibri" panose="020F0502020204030204" pitchFamily="34" charset="0"/>
                <a:cs typeface="Calibri" panose="020F0502020204030204" pitchFamily="34" charset="0"/>
              </a:rPr>
              <a:t>cookies</a:t>
            </a:r>
            <a:r>
              <a:rPr lang="he-IL" sz="1400" dirty="0" smtClean="0">
                <a:latin typeface="Calibri" panose="020F0502020204030204" pitchFamily="34" charset="0"/>
                <a:cs typeface="Calibri" panose="020F0502020204030204" pitchFamily="34" charset="0"/>
              </a:rPr>
              <a:t> תאבד </a:t>
            </a:r>
            <a:r>
              <a:rPr lang="he-IL" sz="1400" dirty="0">
                <a:latin typeface="Calibri" panose="020F0502020204030204" pitchFamily="34" charset="0"/>
                <a:cs typeface="Calibri" panose="020F0502020204030204" pitchFamily="34" charset="0"/>
              </a:rPr>
              <a:t>את עבודתך! באפשרותך לשמור סיפורים בודדים לקבצים באמצעות התפריט הנמצא בכל סיפור. תמיד ניתן לייבא מחדש את קבצי הארכיון וגם את קבצי הסיפור</a:t>
            </a:r>
            <a:r>
              <a:rPr lang="he-IL" sz="1400" dirty="0" smtClean="0">
                <a:latin typeface="Calibri" panose="020F0502020204030204" pitchFamily="34" charset="0"/>
                <a:cs typeface="Calibri" panose="020F0502020204030204" pitchFamily="34" charset="0"/>
              </a:rPr>
              <a:t>.</a:t>
            </a:r>
            <a:endParaRPr lang="he-IL" sz="1400" dirty="0">
              <a:latin typeface="Calibri" panose="020F0502020204030204" pitchFamily="34" charset="0"/>
              <a:cs typeface="Calibri" panose="020F0502020204030204" pitchFamily="34" charset="0"/>
            </a:endParaRPr>
          </a:p>
          <a:p>
            <a:pPr algn="r" rtl="1"/>
            <a:r>
              <a:rPr lang="he-IL" sz="1400" dirty="0" smtClean="0">
                <a:latin typeface="Calibri" panose="020F0502020204030204" pitchFamily="34" charset="0"/>
                <a:cs typeface="Calibri" panose="020F0502020204030204" pitchFamily="34" charset="0"/>
              </a:rPr>
              <a:t>כל </a:t>
            </a:r>
            <a:r>
              <a:rPr lang="he-IL" sz="1400" dirty="0">
                <a:latin typeface="Calibri" panose="020F0502020204030204" pitchFamily="34" charset="0"/>
                <a:cs typeface="Calibri" panose="020F0502020204030204" pitchFamily="34" charset="0"/>
              </a:rPr>
              <a:t>מי שיכול להשתמש בדפדפן זה יכול לראות ולעשות שינויים בעבודה שלך. אז אם יש לך אח ילד חטטני, בדוק כיצד להקים לעצמך פרופיל נפרד.</a:t>
            </a:r>
          </a:p>
          <a:p>
            <a:pPr marL="114300" indent="0" algn="r" rtl="1">
              <a:buNone/>
            </a:pPr>
            <a:endParaRPr lang="he-IL" sz="1400" dirty="0" smtClean="0">
              <a:latin typeface="Calibri" panose="020F0502020204030204" pitchFamily="34" charset="0"/>
              <a:cs typeface="Calibri" panose="020F0502020204030204" pitchFamily="34" charset="0"/>
            </a:endParaRPr>
          </a:p>
          <a:p>
            <a:pPr algn="r" rtl="1">
              <a:buFont typeface="Courier New" panose="02070309020205020404" pitchFamily="49" charset="0"/>
              <a:buChar char="o"/>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52550"/>
            <a:ext cx="3186038" cy="289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 y="2952750"/>
            <a:ext cx="3186038"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בחירת פורמט</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13</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לפני שאנו מתחילים ביצירת הסיפור החדש שלנו, יש לוודא שהפורמט שבו נכתוב את הסיפור הוא העדכני ביותר. הפורמט מכיל את כל הפונקציות, קוד והמשתנים שבעזרתם נוכל לעצב ולבנות את הסיפור בצורה הנוחה והטובה ביותר. על מנת לבדוק באיזה פורמט אנו משתמשים, נעבור על השלבים הבאים</a:t>
            </a:r>
            <a:r>
              <a:rPr lang="he-IL" sz="1400" dirty="0" smtClean="0">
                <a:latin typeface="Calibri" panose="020F0502020204030204" pitchFamily="34" charset="0"/>
                <a:cs typeface="Calibri" panose="020F0502020204030204" pitchFamily="34" charset="0"/>
              </a:rPr>
              <a:t>:</a:t>
            </a:r>
          </a:p>
          <a:p>
            <a:pPr algn="r" rtl="1"/>
            <a:r>
              <a:rPr lang="he-IL" sz="1400" dirty="0">
                <a:latin typeface="Calibri" panose="020F0502020204030204" pitchFamily="34" charset="0"/>
                <a:cs typeface="Calibri" panose="020F0502020204030204" pitchFamily="34" charset="0"/>
              </a:rPr>
              <a:t>נלחץ על </a:t>
            </a:r>
            <a:r>
              <a:rPr lang="he-IL" sz="1400" dirty="0" smtClean="0">
                <a:latin typeface="Calibri" panose="020F0502020204030204" pitchFamily="34" charset="0"/>
                <a:cs typeface="Calibri" panose="020F0502020204030204" pitchFamily="34" charset="0"/>
              </a:rPr>
              <a:t>האפשרות </a:t>
            </a:r>
            <a:r>
              <a:rPr lang="en-US" sz="1400" dirty="0" smtClean="0">
                <a:latin typeface="Calibri" panose="020F0502020204030204" pitchFamily="34" charset="0"/>
                <a:cs typeface="Calibri" panose="020F0502020204030204" pitchFamily="34" charset="0"/>
              </a:rPr>
              <a:t>Formats</a:t>
            </a:r>
            <a:r>
              <a:rPr lang="he-IL" sz="1400" dirty="0" smtClean="0">
                <a:latin typeface="Calibri" panose="020F0502020204030204" pitchFamily="34" charset="0"/>
                <a:cs typeface="Calibri" panose="020F0502020204030204" pitchFamily="34" charset="0"/>
              </a:rPr>
              <a:t>.</a:t>
            </a:r>
          </a:p>
          <a:p>
            <a:pPr marL="114300" indent="0" algn="r" rtl="1">
              <a:buNone/>
            </a:pPr>
            <a:endParaRPr lang="he-IL" sz="1400" dirty="0" smtClean="0">
              <a:latin typeface="Calibri" panose="020F0502020204030204" pitchFamily="34" charset="0"/>
              <a:cs typeface="Calibri" panose="020F0502020204030204" pitchFamily="34" charset="0"/>
            </a:endParaRPr>
          </a:p>
          <a:p>
            <a:pPr algn="r" rtl="1">
              <a:buFont typeface="Courier New" panose="02070309020205020404" pitchFamily="49" charset="0"/>
              <a:buChar char="o"/>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57" y="779410"/>
            <a:ext cx="8185769"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7467600" y="280035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71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בחירת פורמט</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14</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לפני שאנו מתחילים ביצירת הסיפור החדש שלנו, יש לוודא שהפורמט שבו נכתוב את הסיפור הוא העדכני ביותר. הפורמט מכיל את כל הפונקציות, קוד והמשתנים שבעזרתם נוכל לעצב ולבנות את הסיפור בצורה הנוחה והטובה ביותר. על מנת לבדוק באיזה פורמט אנו משתמשים, נעבור על השלבים הבאים</a:t>
            </a:r>
            <a:r>
              <a:rPr lang="he-IL" sz="1400" dirty="0" smtClean="0">
                <a:latin typeface="Calibri" panose="020F0502020204030204" pitchFamily="34" charset="0"/>
                <a:cs typeface="Calibri" panose="020F0502020204030204" pitchFamily="34" charset="0"/>
              </a:rPr>
              <a:t>:</a:t>
            </a:r>
          </a:p>
          <a:p>
            <a:pPr algn="r" rtl="1"/>
            <a:r>
              <a:rPr lang="he-IL" sz="1400" dirty="0">
                <a:latin typeface="Calibri" panose="020F0502020204030204" pitchFamily="34" charset="0"/>
                <a:cs typeface="Calibri" panose="020F0502020204030204" pitchFamily="34" charset="0"/>
              </a:rPr>
              <a:t>נלחץ על </a:t>
            </a:r>
            <a:r>
              <a:rPr lang="he-IL" sz="1400" dirty="0" smtClean="0">
                <a:latin typeface="Calibri" panose="020F0502020204030204" pitchFamily="34" charset="0"/>
                <a:cs typeface="Calibri" panose="020F0502020204030204" pitchFamily="34" charset="0"/>
              </a:rPr>
              <a:t>האפשרות </a:t>
            </a:r>
            <a:r>
              <a:rPr lang="en-US" sz="1400" dirty="0" smtClean="0">
                <a:latin typeface="Calibri" panose="020F0502020204030204" pitchFamily="34" charset="0"/>
                <a:cs typeface="Calibri" panose="020F0502020204030204" pitchFamily="34" charset="0"/>
              </a:rPr>
              <a:t>Formats</a:t>
            </a:r>
            <a:r>
              <a:rPr lang="he-IL" sz="1400" dirty="0" smtClean="0">
                <a:latin typeface="Calibri" panose="020F0502020204030204" pitchFamily="34" charset="0"/>
                <a:cs typeface="Calibri" panose="020F0502020204030204" pitchFamily="34" charset="0"/>
              </a:rPr>
              <a:t>.</a:t>
            </a:r>
          </a:p>
          <a:p>
            <a:pPr algn="r" rtl="1"/>
            <a:r>
              <a:rPr lang="he-IL" sz="1400" dirty="0">
                <a:latin typeface="Calibri" panose="020F0502020204030204" pitchFamily="34" charset="0"/>
                <a:cs typeface="Calibri" panose="020F0502020204030204" pitchFamily="34" charset="0"/>
              </a:rPr>
              <a:t>יפתח לנו חלון קטן עם רשימת הפורמטים שאנו יכולים להשתמש </a:t>
            </a:r>
            <a:r>
              <a:rPr lang="he-IL" sz="1400" dirty="0" smtClean="0">
                <a:latin typeface="Calibri" panose="020F0502020204030204" pitchFamily="34" charset="0"/>
                <a:cs typeface="Calibri" panose="020F0502020204030204" pitchFamily="34" charset="0"/>
              </a:rPr>
              <a:t>בהם</a:t>
            </a:r>
            <a:r>
              <a:rPr lang="he-IL" sz="1400" dirty="0">
                <a:latin typeface="Calibri" panose="020F0502020204030204" pitchFamily="34" charset="0"/>
                <a:cs typeface="Calibri" panose="020F0502020204030204" pitchFamily="34" charset="0"/>
              </a:rPr>
              <a:t>. יש לוודא שהגרסה </a:t>
            </a:r>
            <a:r>
              <a:rPr lang="he-IL" sz="1400" dirty="0" smtClean="0">
                <a:latin typeface="Calibri" panose="020F0502020204030204" pitchFamily="34" charset="0"/>
                <a:cs typeface="Calibri" panose="020F0502020204030204" pitchFamily="34" charset="0"/>
              </a:rPr>
              <a:t>המתקדמת </a:t>
            </a:r>
            <a:r>
              <a:rPr lang="he-IL" sz="1400" dirty="0">
                <a:latin typeface="Calibri" panose="020F0502020204030204" pitchFamily="34" charset="0"/>
                <a:cs typeface="Calibri" panose="020F0502020204030204" pitchFamily="34" charset="0"/>
              </a:rPr>
              <a:t>ביותר היא המסומנת. ניתן לראות שהיא מסומנת בעזרת העיגול המלא</a:t>
            </a:r>
            <a:r>
              <a:rPr lang="he-IL" sz="1400" dirty="0" smtClean="0">
                <a:latin typeface="Calibri" panose="020F0502020204030204" pitchFamily="34" charset="0"/>
                <a:cs typeface="Calibri" panose="020F0502020204030204" pitchFamily="34" charset="0"/>
              </a:rPr>
              <a:t>.</a:t>
            </a:r>
          </a:p>
          <a:p>
            <a:pPr marL="114300" indent="0" algn="r" rtl="1">
              <a:buNone/>
            </a:pPr>
            <a:r>
              <a:rPr lang="he-IL" sz="1400" dirty="0" smtClean="0">
                <a:latin typeface="Calibri" panose="020F0502020204030204" pitchFamily="34" charset="0"/>
                <a:cs typeface="Calibri" panose="020F0502020204030204" pitchFamily="34" charset="0"/>
              </a:rPr>
              <a:t>דבר </a:t>
            </a:r>
            <a:r>
              <a:rPr lang="he-IL" sz="1400" dirty="0">
                <a:latin typeface="Calibri" panose="020F0502020204030204" pitchFamily="34" charset="0"/>
                <a:cs typeface="Calibri" panose="020F0502020204030204" pitchFamily="34" charset="0"/>
              </a:rPr>
              <a:t>נוסף שניתן להבחין בו הוא </a:t>
            </a:r>
            <a:r>
              <a:rPr lang="he-IL" sz="1400" dirty="0" smtClean="0">
                <a:latin typeface="Calibri" panose="020F0502020204030204" pitchFamily="34" charset="0"/>
                <a:cs typeface="Calibri" panose="020F0502020204030204" pitchFamily="34" charset="0"/>
              </a:rPr>
              <a:t>הקישור</a:t>
            </a:r>
            <a:r>
              <a:rPr lang="en-US" sz="1400" dirty="0" smtClean="0">
                <a:latin typeface="Calibri" panose="020F0502020204030204" pitchFamily="34" charset="0"/>
                <a:cs typeface="Calibri" panose="020F0502020204030204" pitchFamily="34" charset="0"/>
              </a:rPr>
              <a:t>documentation </a:t>
            </a:r>
            <a:r>
              <a:rPr lang="he-IL" sz="1400" dirty="0" smtClean="0">
                <a:latin typeface="Calibri" panose="020F0502020204030204" pitchFamily="34" charset="0"/>
                <a:cs typeface="Calibri" panose="020F0502020204030204" pitchFamily="34" charset="0"/>
              </a:rPr>
              <a:t>, הקישור </a:t>
            </a:r>
            <a:r>
              <a:rPr lang="he-IL" sz="1400" dirty="0">
                <a:latin typeface="Calibri" panose="020F0502020204030204" pitchFamily="34" charset="0"/>
                <a:cs typeface="Calibri" panose="020F0502020204030204" pitchFamily="34" charset="0"/>
              </a:rPr>
              <a:t>יכיל את כל ההסברים שאנו צריכים לגבי הפונקציות, המשתנים והשימושים האחרים שניתן לבצע בפורמט זה.</a:t>
            </a:r>
            <a:endParaRPr lang="he-IL" sz="1400" dirty="0" smtClean="0">
              <a:latin typeface="Calibri" panose="020F0502020204030204" pitchFamily="34" charset="0"/>
              <a:cs typeface="Calibri" panose="020F0502020204030204" pitchFamily="34" charset="0"/>
            </a:endParaRPr>
          </a:p>
          <a:p>
            <a:pPr algn="r" rtl="1">
              <a:buFont typeface="Courier New" panose="02070309020205020404" pitchFamily="49" charset="0"/>
              <a:buChar char="o"/>
            </a:pPr>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06" y="779410"/>
            <a:ext cx="8197920"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2819400" y="2017786"/>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5638800" y="226695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5922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יצירת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15</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על מנת ליצור סיפור חדש ב </a:t>
            </a:r>
            <a:r>
              <a:rPr lang="en-US" sz="1400" dirty="0">
                <a:latin typeface="Calibri" panose="020F0502020204030204" pitchFamily="34" charset="0"/>
                <a:cs typeface="Calibri" panose="020F0502020204030204" pitchFamily="34" charset="0"/>
              </a:rPr>
              <a:t>Twine</a:t>
            </a:r>
            <a:r>
              <a:rPr lang="he-IL" sz="1400" dirty="0">
                <a:latin typeface="Calibri" panose="020F0502020204030204" pitchFamily="34" charset="0"/>
                <a:cs typeface="Calibri" panose="020F0502020204030204" pitchFamily="34" charset="0"/>
              </a:rPr>
              <a:t> יש ללחוץ כל הכפתור   </a:t>
            </a:r>
            <a:endParaRPr lang="he-IL" sz="1400" dirty="0" smtClean="0">
              <a:latin typeface="Calibri" panose="020F0502020204030204" pitchFamily="34" charset="0"/>
              <a:cs typeface="Calibri" panose="020F0502020204030204" pitchFamily="34" charset="0"/>
            </a:endParaRPr>
          </a:p>
          <a:p>
            <a:pPr marL="114300" indent="0" algn="r" rtl="1">
              <a:buNone/>
            </a:pPr>
            <a:r>
              <a:rPr lang="he-IL" sz="1400" dirty="0" smtClean="0">
                <a:latin typeface="Calibri" panose="020F0502020204030204" pitchFamily="34" charset="0"/>
                <a:cs typeface="Calibri" panose="020F0502020204030204" pitchFamily="34" charset="0"/>
              </a:rPr>
              <a:t>לאחר </a:t>
            </a:r>
            <a:r>
              <a:rPr lang="he-IL" sz="1400" dirty="0">
                <a:latin typeface="Calibri" panose="020F0502020204030204" pitchFamily="34" charset="0"/>
                <a:cs typeface="Calibri" panose="020F0502020204030204" pitchFamily="34" charset="0"/>
              </a:rPr>
              <a:t>מכן יש לבחור שם לסיפור, ניתן יהיה לשנות את השם גם </a:t>
            </a:r>
            <a:r>
              <a:rPr lang="he-IL" sz="1400" dirty="0" smtClean="0">
                <a:latin typeface="Calibri" panose="020F0502020204030204" pitchFamily="34" charset="0"/>
                <a:cs typeface="Calibri" panose="020F0502020204030204" pitchFamily="34" charset="0"/>
              </a:rPr>
              <a:t>בהמשך. </a:t>
            </a:r>
          </a:p>
          <a:p>
            <a:pPr marL="114300" indent="0" algn="r" rtl="1">
              <a:buNone/>
            </a:pPr>
            <a:r>
              <a:rPr lang="he-IL" sz="1400" dirty="0" smtClean="0">
                <a:latin typeface="Calibri" panose="020F0502020204030204" pitchFamily="34" charset="0"/>
                <a:cs typeface="Calibri" panose="020F0502020204030204" pitchFamily="34" charset="0"/>
              </a:rPr>
              <a:t>לאחר </a:t>
            </a:r>
            <a:r>
              <a:rPr lang="he-IL" sz="1400" dirty="0">
                <a:latin typeface="Calibri" panose="020F0502020204030204" pitchFamily="34" charset="0"/>
                <a:cs typeface="Calibri" panose="020F0502020204030204" pitchFamily="34" charset="0"/>
              </a:rPr>
              <a:t>שביצענו את כל השלבים במסך הראשי יופיע הסיפור החדש </a:t>
            </a:r>
            <a:r>
              <a:rPr lang="he-IL" sz="1400" dirty="0" smtClean="0">
                <a:latin typeface="Calibri" panose="020F0502020204030204" pitchFamily="34" charset="0"/>
                <a:cs typeface="Calibri" panose="020F0502020204030204" pitchFamily="34" charset="0"/>
              </a:rPr>
              <a:t>שלנו.</a:t>
            </a:r>
          </a:p>
          <a:p>
            <a:pPr marL="114300" indent="0" algn="r" rtl="1">
              <a:buNone/>
            </a:pPr>
            <a:r>
              <a:rPr lang="he-IL" sz="1400" dirty="0" smtClean="0">
                <a:latin typeface="Calibri" panose="020F0502020204030204" pitchFamily="34" charset="0"/>
                <a:cs typeface="Calibri" panose="020F0502020204030204" pitchFamily="34" charset="0"/>
              </a:rPr>
              <a:t>ככל </a:t>
            </a:r>
            <a:r>
              <a:rPr lang="he-IL" sz="1400" dirty="0">
                <a:latin typeface="Calibri" panose="020F0502020204030204" pitchFamily="34" charset="0"/>
                <a:cs typeface="Calibri" panose="020F0502020204030204" pitchFamily="34" charset="0"/>
              </a:rPr>
              <a:t>שהסיפור יהיה מפותח יותר, כך התמונה תשתנה בהתאם מעיגול אחד למספר רב של עיגולים, מספר העיגולים נקבע לפי כמות העמודים שנמצאים בסיפור ובהתאם לצורה שבה הם מסודרים בתוך הסיפור.</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733550"/>
            <a:ext cx="13811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57" y="779410"/>
            <a:ext cx="8185769" cy="3790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7162800" y="21907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50" y="779410"/>
            <a:ext cx="8197376"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5793219" y="1809750"/>
            <a:ext cx="0" cy="2762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317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barn(inVertical)">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הכרת עמוד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16</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smtClean="0">
                <a:latin typeface="Calibri" panose="020F0502020204030204" pitchFamily="34" charset="0"/>
                <a:cs typeface="Calibri" panose="020F0502020204030204" pitchFamily="34" charset="0"/>
              </a:rPr>
              <a:t>לאחר שניצור את הסיפור נכנס אל עמוד הסיפור.</a:t>
            </a:r>
          </a:p>
          <a:p>
            <a:pPr marL="114300" indent="0" algn="r" rtl="1">
              <a:buNone/>
            </a:pPr>
            <a:r>
              <a:rPr lang="he-IL" sz="1400" dirty="0">
                <a:latin typeface="Calibri" panose="020F0502020204030204" pitchFamily="34" charset="0"/>
                <a:cs typeface="Calibri" panose="020F0502020204030204" pitchFamily="34" charset="0"/>
              </a:rPr>
              <a:t>במסך זה נוכל לפתח את הסיפור שלנו ולהוסיף לו רבדים שונים, אך לפני שנסביר על כל האפשרויות השונות שהמסך הזה מכיל קודם נראה כיצד עלינו לשמור נכון את הסיפור שלנו על מנת למנוע עוגמת נפש בעתיד</a:t>
            </a:r>
            <a:r>
              <a:rPr lang="he-IL" sz="1400" dirty="0" smtClean="0">
                <a:latin typeface="Calibri" panose="020F0502020204030204" pitchFamily="34" charset="0"/>
                <a:cs typeface="Calibri" panose="020F0502020204030204" pitchFamily="34" charset="0"/>
              </a:rPr>
              <a:t>.</a:t>
            </a:r>
          </a:p>
          <a:p>
            <a:pPr marL="114300" indent="0" algn="r" rtl="1">
              <a:buNone/>
            </a:pPr>
            <a:r>
              <a:rPr lang="he-IL" sz="1400" dirty="0" smtClean="0">
                <a:latin typeface="Calibri" panose="020F0502020204030204" pitchFamily="34" charset="0"/>
                <a:cs typeface="Calibri" panose="020F0502020204030204" pitchFamily="34" charset="0"/>
              </a:rPr>
              <a:t>כפי </a:t>
            </a:r>
            <a:r>
              <a:rPr lang="he-IL" sz="1400" dirty="0">
                <a:latin typeface="Calibri" panose="020F0502020204030204" pitchFamily="34" charset="0"/>
                <a:cs typeface="Calibri" panose="020F0502020204030204" pitchFamily="34" charset="0"/>
              </a:rPr>
              <a:t>שכבר ציינו מקודם, חשוב מאוד לשמור את הקבצים על מנת שלא </a:t>
            </a:r>
            <a:r>
              <a:rPr lang="he-IL" sz="1400" dirty="0" smtClean="0">
                <a:latin typeface="Calibri" panose="020F0502020204030204" pitchFamily="34" charset="0"/>
                <a:cs typeface="Calibri" panose="020F0502020204030204" pitchFamily="34" charset="0"/>
              </a:rPr>
              <a:t>ימחק הסיפור שיצרנו </a:t>
            </a:r>
            <a:r>
              <a:rPr lang="he-IL" sz="1400" dirty="0">
                <a:latin typeface="Calibri" panose="020F0502020204030204" pitchFamily="34" charset="0"/>
                <a:cs typeface="Calibri" panose="020F0502020204030204" pitchFamily="34" charset="0"/>
              </a:rPr>
              <a:t>ולא תהיה דרך לשחזר </a:t>
            </a:r>
            <a:r>
              <a:rPr lang="he-IL" sz="1400" dirty="0" smtClean="0">
                <a:latin typeface="Calibri" panose="020F0502020204030204" pitchFamily="34" charset="0"/>
                <a:cs typeface="Calibri" panose="020F0502020204030204" pitchFamily="34" charset="0"/>
              </a:rPr>
              <a:t>אותו!.</a:t>
            </a:r>
            <a:endParaRPr lang="he-IL" sz="14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71" y="766957"/>
            <a:ext cx="8198425" cy="3785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57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שמירת הסיפור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17</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400" dirty="0">
                <a:latin typeface="Calibri" panose="020F0502020204030204" pitchFamily="34" charset="0"/>
                <a:cs typeface="Calibri" panose="020F0502020204030204" pitchFamily="34" charset="0"/>
              </a:rPr>
              <a:t>על מנת לשמור את הקבצים יש לעבור על השלבים הבאים:</a:t>
            </a:r>
          </a:p>
          <a:p>
            <a:pPr algn="r" rtl="1"/>
            <a:r>
              <a:rPr lang="he-IL" sz="1400" dirty="0" smtClean="0">
                <a:latin typeface="Calibri" panose="020F0502020204030204" pitchFamily="34" charset="0"/>
                <a:cs typeface="Calibri" panose="020F0502020204030204" pitchFamily="34" charset="0"/>
              </a:rPr>
              <a:t>ניצור </a:t>
            </a:r>
            <a:r>
              <a:rPr lang="he-IL" sz="1400" dirty="0">
                <a:latin typeface="Calibri" panose="020F0502020204030204" pitchFamily="34" charset="0"/>
                <a:cs typeface="Calibri" panose="020F0502020204030204" pitchFamily="34" charset="0"/>
              </a:rPr>
              <a:t>תיקייה ייעודית במחשב שלנו, שתכיל את כל הקבצים של הסיפורים השונים. </a:t>
            </a:r>
          </a:p>
          <a:p>
            <a:pPr algn="r" rtl="1"/>
            <a:r>
              <a:rPr lang="he-IL" sz="1400" dirty="0" smtClean="0">
                <a:latin typeface="Calibri" panose="020F0502020204030204" pitchFamily="34" charset="0"/>
                <a:cs typeface="Calibri" panose="020F0502020204030204" pitchFamily="34" charset="0"/>
              </a:rPr>
              <a:t>נלחץ </a:t>
            </a:r>
            <a:r>
              <a:rPr lang="he-IL" sz="1400" dirty="0">
                <a:latin typeface="Calibri" panose="020F0502020204030204" pitchFamily="34" charset="0"/>
                <a:cs typeface="Calibri" panose="020F0502020204030204" pitchFamily="34" charset="0"/>
              </a:rPr>
              <a:t>על החץ שליד השם שבחרנו לסיפור שלנו, נמצא בפינה שמאלית למטה. החץ יפתח לנו מספר אפשרויות שונות.</a:t>
            </a:r>
          </a:p>
          <a:p>
            <a:pPr algn="r" rtl="1"/>
            <a:r>
              <a:rPr lang="he-IL" sz="1400" dirty="0" smtClean="0">
                <a:latin typeface="Calibri" panose="020F0502020204030204" pitchFamily="34" charset="0"/>
                <a:cs typeface="Calibri" panose="020F0502020204030204" pitchFamily="34" charset="0"/>
              </a:rPr>
              <a:t>לאחר </a:t>
            </a:r>
            <a:r>
              <a:rPr lang="he-IL" sz="1400" dirty="0">
                <a:latin typeface="Calibri" panose="020F0502020204030204" pitchFamily="34" charset="0"/>
                <a:cs typeface="Calibri" panose="020F0502020204030204" pitchFamily="34" charset="0"/>
              </a:rPr>
              <a:t>מכן נבחר באפשרות </a:t>
            </a:r>
            <a:r>
              <a:rPr lang="en-US" sz="1400" dirty="0">
                <a:latin typeface="Calibri" panose="020F0502020204030204" pitchFamily="34" charset="0"/>
                <a:cs typeface="Calibri" panose="020F0502020204030204" pitchFamily="34" charset="0"/>
              </a:rPr>
              <a:t>Publish to file, </a:t>
            </a:r>
            <a:r>
              <a:rPr lang="he-IL" sz="1400" dirty="0" smtClean="0">
                <a:latin typeface="Calibri" panose="020F0502020204030204" pitchFamily="34" charset="0"/>
                <a:cs typeface="Calibri" panose="020F0502020204030204" pitchFamily="34" charset="0"/>
              </a:rPr>
              <a:t> נחפש </a:t>
            </a:r>
            <a:r>
              <a:rPr lang="he-IL" sz="1400" dirty="0">
                <a:latin typeface="Calibri" panose="020F0502020204030204" pitchFamily="34" charset="0"/>
                <a:cs typeface="Calibri" panose="020F0502020204030204" pitchFamily="34" charset="0"/>
              </a:rPr>
              <a:t>את התיקייה שבחרנו בסעיף הראשון ובה נשמור את הקובץ </a:t>
            </a:r>
            <a:r>
              <a:rPr lang="en-US" sz="1400" dirty="0">
                <a:latin typeface="Calibri" panose="020F0502020204030204" pitchFamily="34" charset="0"/>
                <a:cs typeface="Calibri" panose="020F0502020204030204" pitchFamily="34" charset="0"/>
              </a:rPr>
              <a:t>html </a:t>
            </a:r>
            <a:r>
              <a:rPr lang="he-IL" sz="1400" dirty="0" smtClean="0">
                <a:latin typeface="Calibri" panose="020F0502020204030204" pitchFamily="34" charset="0"/>
                <a:cs typeface="Calibri" panose="020F0502020204030204" pitchFamily="34" charset="0"/>
              </a:rPr>
              <a:t> שנוצר.</a:t>
            </a:r>
          </a:p>
          <a:p>
            <a:pPr marL="114300" indent="0" algn="r" rtl="1">
              <a:buNone/>
            </a:pPr>
            <a:r>
              <a:rPr lang="he-IL" sz="1400" b="1" dirty="0" smtClean="0">
                <a:latin typeface="Calibri" panose="020F0502020204030204" pitchFamily="34" charset="0"/>
                <a:cs typeface="Calibri" panose="020F0502020204030204" pitchFamily="34" charset="0"/>
              </a:rPr>
              <a:t> </a:t>
            </a:r>
            <a:r>
              <a:rPr lang="he-IL" sz="1400" b="1" dirty="0">
                <a:latin typeface="Calibri" panose="020F0502020204030204" pitchFamily="34" charset="0"/>
                <a:cs typeface="Calibri" panose="020F0502020204030204" pitchFamily="34" charset="0"/>
              </a:rPr>
              <a:t>חשוב לשים לב! </a:t>
            </a:r>
            <a:r>
              <a:rPr lang="he-IL" sz="1400" dirty="0">
                <a:latin typeface="Calibri" panose="020F0502020204030204" pitchFamily="34" charset="0"/>
                <a:cs typeface="Calibri" panose="020F0502020204030204" pitchFamily="34" charset="0"/>
              </a:rPr>
              <a:t>במידה ואתה לוחץ על </a:t>
            </a:r>
            <a:r>
              <a:rPr lang="en-US" sz="1400" dirty="0">
                <a:latin typeface="Calibri" panose="020F0502020204030204" pitchFamily="34" charset="0"/>
                <a:cs typeface="Calibri" panose="020F0502020204030204" pitchFamily="34" charset="0"/>
              </a:rPr>
              <a:t>CTRL + S </a:t>
            </a:r>
            <a:r>
              <a:rPr lang="he-IL" sz="1400" dirty="0" smtClean="0">
                <a:latin typeface="Calibri" panose="020F0502020204030204" pitchFamily="34" charset="0"/>
                <a:cs typeface="Calibri" panose="020F0502020204030204" pitchFamily="34" charset="0"/>
              </a:rPr>
              <a:t> והתוכנה מציעה </a:t>
            </a:r>
            <a:r>
              <a:rPr lang="he-IL" sz="1400" dirty="0">
                <a:latin typeface="Calibri" panose="020F0502020204030204" pitchFamily="34" charset="0"/>
                <a:cs typeface="Calibri" panose="020F0502020204030204" pitchFamily="34" charset="0"/>
              </a:rPr>
              <a:t>לך לשמור את הקבצים בתיקייה הייעודית שבחרת הקובץ לא בהכרח ישמר!!!</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52550"/>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2362200" y="44767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352551"/>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1990070" y="41039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159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יצירת עמוד בסיפור</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18</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באמצע המסך מופיע לנו ריבוע קטן שניתן להזיז. הריבוע הזה מייצג עמוד בתוך הסיפור שלנו במידה ואנו יוצרים משחק סיפורי, בנוסף הוא יכול לייצג שיחה בין דמויות</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ניתן </a:t>
            </a:r>
            <a:r>
              <a:rPr lang="he-IL" sz="1600" dirty="0">
                <a:latin typeface="Calibri" panose="020F0502020204030204" pitchFamily="34" charset="0"/>
                <a:cs typeface="Calibri" panose="020F0502020204030204" pitchFamily="34" charset="0"/>
              </a:rPr>
              <a:t>להוסיף עמודים חדשים בכמה דרכים שונות: </a:t>
            </a:r>
          </a:p>
          <a:p>
            <a:pPr algn="r" rtl="1"/>
            <a:r>
              <a:rPr lang="he-IL" sz="1600" dirty="0" smtClean="0">
                <a:latin typeface="Calibri" panose="020F0502020204030204" pitchFamily="34" charset="0"/>
                <a:cs typeface="Calibri" panose="020F0502020204030204" pitchFamily="34" charset="0"/>
              </a:rPr>
              <a:t>לחיצה </a:t>
            </a:r>
            <a:r>
              <a:rPr lang="he-IL" sz="1600" dirty="0">
                <a:latin typeface="Calibri" panose="020F0502020204030204" pitchFamily="34" charset="0"/>
                <a:cs typeface="Calibri" panose="020F0502020204030204" pitchFamily="34" charset="0"/>
              </a:rPr>
              <a:t>על + </a:t>
            </a:r>
            <a:r>
              <a:rPr lang="en-US" sz="1600" dirty="0">
                <a:latin typeface="Calibri" panose="020F0502020204030204" pitchFamily="34" charset="0"/>
                <a:cs typeface="Calibri" panose="020F0502020204030204" pitchFamily="34" charset="0"/>
              </a:rPr>
              <a:t>Passage </a:t>
            </a:r>
            <a:r>
              <a:rPr lang="he-IL" sz="1600" dirty="0" smtClean="0">
                <a:latin typeface="Calibri" panose="020F0502020204030204" pitchFamily="34" charset="0"/>
                <a:cs typeface="Calibri" panose="020F0502020204030204" pitchFamily="34" charset="0"/>
              </a:rPr>
              <a:t> הנמצא </a:t>
            </a:r>
            <a:r>
              <a:rPr lang="he-IL" sz="1600" dirty="0">
                <a:latin typeface="Calibri" panose="020F0502020204030204" pitchFamily="34" charset="0"/>
                <a:cs typeface="Calibri" panose="020F0502020204030204" pitchFamily="34" charset="0"/>
              </a:rPr>
              <a:t>בפינה הימנית התחתונה של המסך מוסיף ישירות לסיפור שלנו עמוד נוסף.</a:t>
            </a:r>
          </a:p>
          <a:p>
            <a:pPr algn="r" rtl="1"/>
            <a:r>
              <a:rPr lang="he-IL" sz="1600" dirty="0" smtClean="0">
                <a:latin typeface="Calibri" panose="020F0502020204030204" pitchFamily="34" charset="0"/>
                <a:cs typeface="Calibri" panose="020F0502020204030204" pitchFamily="34" charset="0"/>
              </a:rPr>
              <a:t>נראה בהמשך!</a:t>
            </a:r>
            <a:endParaRPr lang="he-IL" sz="16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85" y="2343150"/>
            <a:ext cx="3021012" cy="2151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63" y="2353202"/>
            <a:ext cx="3012433" cy="214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056074" y="3957606"/>
            <a:ext cx="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2228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wheel(1)">
                                      <p:cBhvr>
                                        <p:cTn id="12" dur="20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תמיכה בשפות</a:t>
            </a:r>
            <a:br>
              <a:rPr lang="he-IL"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 תכנות שונות</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19</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HTML</a:t>
            </a:r>
          </a:p>
          <a:p>
            <a:pPr marL="114300" indent="0" algn="r" rtl="1">
              <a:buNone/>
            </a:pPr>
            <a:r>
              <a:rPr lang="he-IL" sz="1600" dirty="0">
                <a:latin typeface="Calibri" panose="020F0502020204030204" pitchFamily="34" charset="0"/>
                <a:cs typeface="Calibri" panose="020F0502020204030204" pitchFamily="34" charset="0"/>
              </a:rPr>
              <a:t>ניתן לכתוב קוד בשפת</a:t>
            </a:r>
            <a:r>
              <a:rPr lang="en-US" sz="1600" dirty="0">
                <a:latin typeface="Calibri" panose="020F0502020204030204" pitchFamily="34" charset="0"/>
                <a:cs typeface="Calibri" panose="020F0502020204030204" pitchFamily="34" charset="0"/>
              </a:rPr>
              <a:t>HTML  </a:t>
            </a:r>
            <a:r>
              <a:rPr lang="he-IL" sz="1600" dirty="0" smtClean="0">
                <a:latin typeface="Calibri" panose="020F0502020204030204" pitchFamily="34" charset="0"/>
                <a:cs typeface="Calibri" panose="020F0502020204030204" pitchFamily="34" charset="0"/>
              </a:rPr>
              <a:t> ישירות </a:t>
            </a:r>
            <a:r>
              <a:rPr lang="he-IL" sz="1600" dirty="0">
                <a:latin typeface="Calibri" panose="020F0502020204030204" pitchFamily="34" charset="0"/>
                <a:cs typeface="Calibri" panose="020F0502020204030204" pitchFamily="34" charset="0"/>
              </a:rPr>
              <a:t>בתוכן העמוד שאנו יוצרים. </a:t>
            </a:r>
            <a:r>
              <a:rPr lang="he-IL" sz="1600" dirty="0" smtClean="0">
                <a:latin typeface="Calibri" panose="020F0502020204030204" pitchFamily="34" charset="0"/>
                <a:cs typeface="Calibri" panose="020F0502020204030204" pitchFamily="34" charset="0"/>
              </a:rPr>
              <a:t> נשתמש </a:t>
            </a:r>
            <a:r>
              <a:rPr lang="he-IL" sz="1600" dirty="0">
                <a:latin typeface="Calibri" panose="020F0502020204030204" pitchFamily="34" charset="0"/>
                <a:cs typeface="Calibri" panose="020F0502020204030204" pitchFamily="34" charset="0"/>
              </a:rPr>
              <a:t>בעיקר כשנרצה להגדיר תמונות </a:t>
            </a:r>
            <a:r>
              <a:rPr lang="he-IL" sz="1600" dirty="0" smtClean="0">
                <a:latin typeface="Calibri" panose="020F0502020204030204" pitchFamily="34" charset="0"/>
                <a:cs typeface="Calibri" panose="020F0502020204030204" pitchFamily="34" charset="0"/>
              </a:rPr>
              <a:t>בעמוד.</a:t>
            </a:r>
            <a:endParaRPr lang="he-IL"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14300" indent="0" algn="r" rtl="1">
              <a:buNone/>
            </a:pPr>
            <a:r>
              <a:rPr lang="en-US"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JavaScript</a:t>
            </a:r>
            <a:endParaRPr lang="he-IL"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114300" indent="0" algn="r" rtl="1">
              <a:buNone/>
            </a:pPr>
            <a:r>
              <a:rPr lang="he-IL" sz="1600" dirty="0">
                <a:latin typeface="Calibri" panose="020F0502020204030204" pitchFamily="34" charset="0"/>
                <a:cs typeface="Calibri" panose="020F0502020204030204" pitchFamily="34" charset="0"/>
              </a:rPr>
              <a:t>מאפשר שימוש בסקריפטים שונים, </a:t>
            </a:r>
            <a:r>
              <a:rPr lang="he-IL" sz="1600" dirty="0" smtClean="0">
                <a:latin typeface="Calibri" panose="020F0502020204030204" pitchFamily="34" charset="0"/>
                <a:cs typeface="Calibri" panose="020F0502020204030204" pitchFamily="34" charset="0"/>
              </a:rPr>
              <a:t>נשתמש בעיקר כשנרצה להוסיף מוזיקה </a:t>
            </a:r>
            <a:r>
              <a:rPr lang="he-IL" sz="1600" dirty="0">
                <a:latin typeface="Calibri" panose="020F0502020204030204" pitchFamily="34" charset="0"/>
                <a:cs typeface="Calibri" panose="020F0502020204030204" pitchFamily="34" charset="0"/>
              </a:rPr>
              <a:t>לעמוד המשחק בעזרת </a:t>
            </a:r>
            <a:r>
              <a:rPr lang="he-IL" sz="1600" dirty="0" smtClean="0">
                <a:latin typeface="Calibri" panose="020F0502020204030204" pitchFamily="34" charset="0"/>
                <a:cs typeface="Calibri" panose="020F0502020204030204" pitchFamily="34" charset="0"/>
              </a:rPr>
              <a:t>סקריפט.</a:t>
            </a:r>
          </a:p>
          <a:p>
            <a:pPr marL="114300" indent="0" algn="r" rtl="1">
              <a:buNone/>
            </a:pPr>
            <a:r>
              <a:rPr lang="he-IL" sz="1600" dirty="0">
                <a:latin typeface="Calibri" panose="020F0502020204030204" pitchFamily="34" charset="0"/>
                <a:cs typeface="Calibri" panose="020F0502020204030204" pitchFamily="34" charset="0"/>
              </a:rPr>
              <a:t>בתמונה </a:t>
            </a:r>
            <a:r>
              <a:rPr lang="he-IL" sz="1600" dirty="0" smtClean="0">
                <a:latin typeface="Calibri" panose="020F0502020204030204" pitchFamily="34" charset="0"/>
                <a:cs typeface="Calibri" panose="020F0502020204030204" pitchFamily="34" charset="0"/>
              </a:rPr>
              <a:t>אנו </a:t>
            </a:r>
            <a:r>
              <a:rPr lang="he-IL" sz="1600" dirty="0">
                <a:latin typeface="Calibri" panose="020F0502020204030204" pitchFamily="34" charset="0"/>
                <a:cs typeface="Calibri" panose="020F0502020204030204" pitchFamily="34" charset="0"/>
              </a:rPr>
              <a:t>רואים אפשרות </a:t>
            </a:r>
            <a:r>
              <a:rPr lang="he-IL" sz="1600" dirty="0" smtClean="0">
                <a:latin typeface="Calibri" panose="020F0502020204030204" pitchFamily="34" charset="0"/>
                <a:cs typeface="Calibri" panose="020F0502020204030204" pitchFamily="34" charset="0"/>
              </a:rPr>
              <a:t>הוספת </a:t>
            </a:r>
            <a:r>
              <a:rPr lang="he-IL" sz="1600" dirty="0">
                <a:latin typeface="Calibri" panose="020F0502020204030204" pitchFamily="34" charset="0"/>
                <a:cs typeface="Calibri" panose="020F0502020204030204" pitchFamily="34" charset="0"/>
              </a:rPr>
              <a:t>סקריפט זהה לכל העמודים במשחק. </a:t>
            </a:r>
            <a:endParaRPr lang="en-US" sz="1600" dirty="0">
              <a:latin typeface="Calibri" panose="020F0502020204030204" pitchFamily="34" charset="0"/>
              <a:cs typeface="Calibri" panose="020F050202020403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31925"/>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2362200" y="45529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57706"/>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2320367" y="19621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4262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a:t>
            </a:fld>
            <a:endParaRPr>
              <a:solidFill>
                <a:srgbClr val="FFFFFF"/>
              </a:solidFill>
            </a:endParaRPr>
          </a:p>
        </p:txBody>
      </p:sp>
      <p:sp>
        <p:nvSpPr>
          <p:cNvPr id="3" name="Google Shape;161;p16"/>
          <p:cNvSpPr txBox="1">
            <a:spLocks/>
          </p:cNvSpPr>
          <p:nvPr/>
        </p:nvSpPr>
        <p:spPr>
          <a:xfrm>
            <a:off x="438024" y="438150"/>
            <a:ext cx="8248776" cy="3733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lnSpc>
                <a:spcPct val="90000"/>
              </a:lnSpc>
              <a:buClr>
                <a:schemeClr val="lt1"/>
              </a:buClr>
              <a:buSzPts val="3200"/>
            </a:pPr>
            <a:r>
              <a:rPr lang="he-IL" sz="3200" b="1" dirty="0" smtClean="0">
                <a:solidFill>
                  <a:schemeClr val="lt1"/>
                </a:solidFill>
                <a:latin typeface="Calibri" panose="020F0502020204030204" pitchFamily="34" charset="0"/>
                <a:ea typeface="Roboto Slab"/>
                <a:cs typeface="Calibri" panose="020F0502020204030204" pitchFamily="34" charset="0"/>
                <a:sym typeface="Roboto Slab"/>
              </a:rPr>
              <a:t>במצגת זו נסביר כיצד לבנות עצי שיחה ועלילה מתפצלת בעזרת התוכנה </a:t>
            </a:r>
            <a:r>
              <a:rPr lang="en-US" sz="3200" b="1" dirty="0" smtClean="0">
                <a:solidFill>
                  <a:schemeClr val="lt1"/>
                </a:solidFill>
                <a:latin typeface="Calibri" panose="020F0502020204030204" pitchFamily="34" charset="0"/>
                <a:ea typeface="Roboto Slab"/>
                <a:cs typeface="Calibri" panose="020F0502020204030204" pitchFamily="34" charset="0"/>
                <a:sym typeface="Roboto Slab"/>
              </a:rPr>
              <a:t>Twine</a:t>
            </a:r>
            <a:r>
              <a:rPr lang="he-IL" sz="3200" b="1" dirty="0" smtClean="0">
                <a:solidFill>
                  <a:schemeClr val="lt1"/>
                </a:solidFill>
                <a:latin typeface="Calibri" panose="020F0502020204030204" pitchFamily="34" charset="0"/>
                <a:ea typeface="Roboto Slab"/>
                <a:cs typeface="Calibri" panose="020F0502020204030204" pitchFamily="34" charset="0"/>
                <a:sym typeface="Roboto Slab"/>
              </a:rPr>
              <a:t>. </a:t>
            </a:r>
          </a:p>
          <a:p>
            <a:pPr algn="r" rtl="1">
              <a:lnSpc>
                <a:spcPct val="90000"/>
              </a:lnSpc>
              <a:buClr>
                <a:schemeClr val="lt1"/>
              </a:buClr>
              <a:buSzPts val="3200"/>
            </a:pPr>
            <a:endParaRPr lang="he-IL" sz="3200" b="1" dirty="0" smtClean="0">
              <a:solidFill>
                <a:schemeClr val="lt1"/>
              </a:solidFill>
              <a:latin typeface="Calibri" panose="020F0502020204030204" pitchFamily="34" charset="0"/>
              <a:ea typeface="Roboto Slab"/>
              <a:cs typeface="Calibri" panose="020F0502020204030204" pitchFamily="34" charset="0"/>
              <a:sym typeface="Roboto Slab"/>
            </a:endParaRPr>
          </a:p>
          <a:p>
            <a:pPr algn="r" rtl="1">
              <a:lnSpc>
                <a:spcPct val="90000"/>
              </a:lnSpc>
              <a:buClr>
                <a:schemeClr val="lt1"/>
              </a:buClr>
              <a:buSzPts val="3200"/>
            </a:pPr>
            <a:r>
              <a:rPr lang="he-IL" sz="3200" b="1" dirty="0" smtClean="0">
                <a:solidFill>
                  <a:schemeClr val="lt1"/>
                </a:solidFill>
                <a:latin typeface="Calibri" panose="020F0502020204030204" pitchFamily="34" charset="0"/>
                <a:ea typeface="Roboto Slab"/>
                <a:cs typeface="Calibri" panose="020F0502020204030204" pitchFamily="34" charset="0"/>
                <a:sym typeface="Roboto Slab"/>
              </a:rPr>
              <a:t>לאחר בניית העלילה נראה כיצד ניתן להעביר את כל המידע שיצרנו לתוך </a:t>
            </a:r>
            <a:r>
              <a:rPr lang="en-US" sz="3200" b="1" dirty="0" smtClean="0">
                <a:solidFill>
                  <a:schemeClr val="lt1"/>
                </a:solidFill>
                <a:latin typeface="Calibri" panose="020F0502020204030204" pitchFamily="34" charset="0"/>
                <a:ea typeface="Roboto Slab"/>
                <a:cs typeface="Calibri" panose="020F0502020204030204" pitchFamily="34" charset="0"/>
                <a:sym typeface="Roboto Slab"/>
              </a:rPr>
              <a:t>Unity</a:t>
            </a:r>
            <a:r>
              <a:rPr lang="he-IL" sz="3200" b="1" dirty="0" smtClean="0">
                <a:solidFill>
                  <a:schemeClr val="lt1"/>
                </a:solidFill>
                <a:latin typeface="Calibri" panose="020F0502020204030204" pitchFamily="34" charset="0"/>
                <a:ea typeface="Roboto Slab"/>
                <a:cs typeface="Calibri" panose="020F0502020204030204" pitchFamily="34" charset="0"/>
                <a:sym typeface="Roboto Slab"/>
              </a:rPr>
              <a:t> ונבנה משחק הכולל שיחות בין דמויות.</a:t>
            </a:r>
            <a:endParaRPr lang="en-US" sz="3200" b="1" dirty="0">
              <a:solidFill>
                <a:schemeClr val="lt1"/>
              </a:solidFill>
              <a:latin typeface="Calibri" panose="020F0502020204030204" pitchFamily="34" charset="0"/>
              <a:ea typeface="Roboto Slab"/>
              <a:cs typeface="Calibri" panose="020F0502020204030204" pitchFamily="34" charset="0"/>
              <a:sym typeface="Roboto Slab"/>
            </a:endParaRPr>
          </a:p>
        </p:txBody>
      </p:sp>
    </p:spTree>
    <p:extLst>
      <p:ext uri="{BB962C8B-B14F-4D97-AF65-F5344CB8AC3E}">
        <p14:creationId xmlns:p14="http://schemas.microsoft.com/office/powerpoint/2010/main" val="2615653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תוכן העמוד</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20</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ניתן ללחוץ על העמוד ולבחור באפשרות לערוך אותו, לאחר מכן יפתח </a:t>
            </a:r>
            <a:r>
              <a:rPr lang="he-IL" sz="1600" dirty="0">
                <a:latin typeface="Calibri" panose="020F0502020204030204" pitchFamily="34" charset="0"/>
                <a:cs typeface="Calibri" panose="020F0502020204030204" pitchFamily="34" charset="0"/>
              </a:rPr>
              <a:t>חלון חדש</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החלון </a:t>
            </a:r>
            <a:r>
              <a:rPr lang="he-IL" sz="1600" dirty="0">
                <a:latin typeface="Calibri" panose="020F0502020204030204" pitchFamily="34" charset="0"/>
                <a:cs typeface="Calibri" panose="020F0502020204030204" pitchFamily="34" charset="0"/>
              </a:rPr>
              <a:t>מחולק ל-3 חלקים </a:t>
            </a:r>
            <a:r>
              <a:rPr lang="he-IL" sz="1600" dirty="0" smtClean="0">
                <a:latin typeface="Calibri" panose="020F0502020204030204" pitchFamily="34" charset="0"/>
                <a:cs typeface="Calibri" panose="020F0502020204030204" pitchFamily="34" charset="0"/>
              </a:rPr>
              <a:t>עיקריים:</a:t>
            </a:r>
          </a:p>
          <a:p>
            <a:pPr algn="r" rtl="1"/>
            <a:r>
              <a:rPr lang="he-IL" sz="1400" dirty="0" smtClean="0">
                <a:latin typeface="Calibri" panose="020F0502020204030204" pitchFamily="34" charset="0"/>
                <a:cs typeface="Calibri" panose="020F0502020204030204" pitchFamily="34" charset="0"/>
              </a:rPr>
              <a:t>כותרת </a:t>
            </a:r>
            <a:r>
              <a:rPr lang="he-IL" sz="1400" dirty="0">
                <a:latin typeface="Calibri" panose="020F0502020204030204" pitchFamily="34" charset="0"/>
                <a:cs typeface="Calibri" panose="020F0502020204030204" pitchFamily="34" charset="0"/>
              </a:rPr>
              <a:t>העמוד. </a:t>
            </a:r>
            <a:r>
              <a:rPr lang="he-IL" sz="1400" dirty="0" smtClean="0">
                <a:latin typeface="Calibri" panose="020F0502020204030204" pitchFamily="34" charset="0"/>
                <a:cs typeface="Calibri" panose="020F0502020204030204" pitchFamily="34" charset="0"/>
              </a:rPr>
              <a:t>נותנת </a:t>
            </a:r>
            <a:r>
              <a:rPr lang="he-IL" sz="1400" dirty="0">
                <a:latin typeface="Calibri" panose="020F0502020204030204" pitchFamily="34" charset="0"/>
                <a:cs typeface="Calibri" panose="020F0502020204030204" pitchFamily="34" charset="0"/>
              </a:rPr>
              <a:t>לנו רמז לתוכן העמוד </a:t>
            </a:r>
            <a:r>
              <a:rPr lang="he-IL" sz="1400" dirty="0" smtClean="0">
                <a:latin typeface="Calibri" panose="020F0502020204030204" pitchFamily="34" charset="0"/>
                <a:cs typeface="Calibri" panose="020F0502020204030204" pitchFamily="34" charset="0"/>
              </a:rPr>
              <a:t>ומאפשרת </a:t>
            </a:r>
            <a:r>
              <a:rPr lang="he-IL" sz="1400" dirty="0">
                <a:latin typeface="Calibri" panose="020F0502020204030204" pitchFamily="34" charset="0"/>
                <a:cs typeface="Calibri" panose="020F0502020204030204" pitchFamily="34" charset="0"/>
              </a:rPr>
              <a:t>לנו לגשת </a:t>
            </a:r>
            <a:r>
              <a:rPr lang="he-IL" sz="1400" dirty="0" smtClean="0">
                <a:latin typeface="Calibri" panose="020F0502020204030204" pitchFamily="34" charset="0"/>
                <a:cs typeface="Calibri" panose="020F0502020204030204" pitchFamily="34" charset="0"/>
              </a:rPr>
              <a:t>לעמוד מסוים מעמוד אחר.</a:t>
            </a:r>
          </a:p>
          <a:p>
            <a:pPr algn="r" rtl="1"/>
            <a:r>
              <a:rPr lang="he-IL" sz="1400" dirty="0" smtClean="0">
                <a:latin typeface="Calibri" panose="020F0502020204030204" pitchFamily="34" charset="0"/>
                <a:cs typeface="Calibri" panose="020F0502020204030204" pitchFamily="34" charset="0"/>
              </a:rPr>
              <a:t>תגיות</a:t>
            </a:r>
            <a:r>
              <a:rPr lang="he-IL" sz="1400" dirty="0">
                <a:latin typeface="Calibri" panose="020F0502020204030204" pitchFamily="34" charset="0"/>
                <a:cs typeface="Calibri" panose="020F0502020204030204" pitchFamily="34" charset="0"/>
              </a:rPr>
              <a:t>, ניתן להוסיף לכל עמוד תגיות שונות, על מנת להבדיל אותו מעמודים אחרים או על מנת ליצור מכנה משותף בין מספר עמודים שונים שיהיו בעלי תגית זהה. </a:t>
            </a:r>
          </a:p>
          <a:p>
            <a:pPr algn="r" rtl="1"/>
            <a:r>
              <a:rPr lang="he-IL" sz="1400" dirty="0" smtClean="0">
                <a:latin typeface="Calibri" panose="020F0502020204030204" pitchFamily="34" charset="0"/>
                <a:cs typeface="Calibri" panose="020F0502020204030204" pitchFamily="34" charset="0"/>
              </a:rPr>
              <a:t>תוכן </a:t>
            </a:r>
            <a:r>
              <a:rPr lang="he-IL" sz="1400" dirty="0">
                <a:latin typeface="Calibri" panose="020F0502020204030204" pitchFamily="34" charset="0"/>
                <a:cs typeface="Calibri" panose="020F0502020204030204" pitchFamily="34" charset="0"/>
              </a:rPr>
              <a:t>העמוד, נוכל לכתוב </a:t>
            </a:r>
            <a:r>
              <a:rPr lang="he-IL" sz="1400" dirty="0" smtClean="0">
                <a:latin typeface="Calibri" panose="020F0502020204030204" pitchFamily="34" charset="0"/>
                <a:cs typeface="Calibri" panose="020F0502020204030204" pitchFamily="34" charset="0"/>
              </a:rPr>
              <a:t>בו </a:t>
            </a:r>
            <a:r>
              <a:rPr lang="he-IL" sz="1400" dirty="0">
                <a:latin typeface="Calibri" panose="020F0502020204030204" pitchFamily="34" charset="0"/>
                <a:cs typeface="Calibri" panose="020F0502020204030204" pitchFamily="34" charset="0"/>
              </a:rPr>
              <a:t>שיחה והשתלשלות אירועים, בנוסף נוכל להעביר את המשתמש לעמוד אחר בהתאם להחלטותיו </a:t>
            </a:r>
            <a:r>
              <a:rPr lang="he-IL" sz="1400" dirty="0" smtClean="0">
                <a:latin typeface="Calibri" panose="020F0502020204030204" pitchFamily="34" charset="0"/>
                <a:cs typeface="Calibri" panose="020F0502020204030204" pitchFamily="34" charset="0"/>
              </a:rPr>
              <a:t>ולבחירותיו, ניתן לערוך את הטקסט בצורות שונות, להוסיף תמונות ועוד.</a:t>
            </a:r>
            <a:endParaRPr lang="he-IL" sz="14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20" y="1524757"/>
            <a:ext cx="2895600" cy="3073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20" y="1524757"/>
            <a:ext cx="2897114" cy="3078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23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randombar(horizontal)">
                                      <p:cBhvr>
                                        <p:cTn id="1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עריכת עמוד הסיפור</a:t>
            </a:r>
            <a:r>
              <a:rPr lang="en-US" sz="3600" dirty="0" smtClean="0">
                <a:latin typeface="Calibri" panose="020F0502020204030204" pitchFamily="34" charset="0"/>
                <a:cs typeface="Calibri" panose="020F0502020204030204" pitchFamily="34" charset="0"/>
              </a:rPr>
              <a:t/>
            </a:r>
            <a:br>
              <a:rPr lang="en-US"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קישורים</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21</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קיימים </a:t>
            </a:r>
            <a:r>
              <a:rPr lang="he-IL" sz="1600" dirty="0">
                <a:latin typeface="Calibri" panose="020F0502020204030204" pitchFamily="34" charset="0"/>
                <a:cs typeface="Calibri" panose="020F0502020204030204" pitchFamily="34" charset="0"/>
              </a:rPr>
              <a:t>מספר סוגים שונים של קישורים </a:t>
            </a:r>
            <a:r>
              <a:rPr lang="en-US" sz="1600" dirty="0" smtClean="0">
                <a:latin typeface="Calibri" panose="020F0502020204030204" pitchFamily="34" charset="0"/>
                <a:cs typeface="Calibri" panose="020F0502020204030204" pitchFamily="34" charset="0"/>
              </a:rPr>
              <a:t>(Links</a:t>
            </a:r>
            <a:r>
              <a:rPr lang="en-US" sz="1600" dirty="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 אחד </a:t>
            </a:r>
            <a:r>
              <a:rPr lang="he-IL" sz="1600" dirty="0">
                <a:latin typeface="Calibri" panose="020F0502020204030204" pitchFamily="34" charset="0"/>
                <a:cs typeface="Calibri" panose="020F0502020204030204" pitchFamily="34" charset="0"/>
              </a:rPr>
              <a:t>הסוגים העיקריים הוא קישור שניתן לכתוב בתוכן העמוד אשר ישלח אותנו לעמוד אחר, כלומר ניתן ליצור </a:t>
            </a:r>
            <a:r>
              <a:rPr lang="en-US" sz="1600" dirty="0">
                <a:latin typeface="Calibri" panose="020F0502020204030204" pitchFamily="34" charset="0"/>
                <a:cs typeface="Calibri" panose="020F0502020204030204" pitchFamily="34" charset="0"/>
              </a:rPr>
              <a:t>Link </a:t>
            </a:r>
            <a:r>
              <a:rPr lang="he-IL" sz="1600" dirty="0" smtClean="0">
                <a:latin typeface="Calibri" panose="020F0502020204030204" pitchFamily="34" charset="0"/>
                <a:cs typeface="Calibri" panose="020F0502020204030204" pitchFamily="34" charset="0"/>
              </a:rPr>
              <a:t> מעמוד </a:t>
            </a:r>
            <a:r>
              <a:rPr lang="he-IL" sz="1600" dirty="0">
                <a:latin typeface="Calibri" panose="020F0502020204030204" pitchFamily="34" charset="0"/>
                <a:cs typeface="Calibri" panose="020F0502020204030204" pitchFamily="34" charset="0"/>
              </a:rPr>
              <a:t>אחד לעמוד אחר בהתאם לבחירת המשתמש</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ניתן </a:t>
            </a:r>
            <a:r>
              <a:rPr lang="he-IL" sz="1600" dirty="0">
                <a:latin typeface="Calibri" panose="020F0502020204030204" pitchFamily="34" charset="0"/>
                <a:cs typeface="Calibri" panose="020F0502020204030204" pitchFamily="34" charset="0"/>
              </a:rPr>
              <a:t>ליצור קישור לעמוד שכבר קיים אך במידה ואנו יוצרים קישור לעמוד שטרם קיים, התוכנה תיצור את העמוד עם השם כפי שהעברנו </a:t>
            </a:r>
            <a:r>
              <a:rPr lang="he-IL" sz="1600" dirty="0" smtClean="0">
                <a:latin typeface="Calibri" panose="020F0502020204030204" pitchFamily="34" charset="0"/>
                <a:cs typeface="Calibri" panose="020F0502020204030204" pitchFamily="34" charset="0"/>
              </a:rPr>
              <a:t>אותו (האפשרות השנייה של יצירת עמוד).</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0801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קישורים</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22</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ישנן </a:t>
            </a:r>
            <a:r>
              <a:rPr lang="he-IL" sz="1600" dirty="0">
                <a:latin typeface="Calibri" panose="020F0502020204030204" pitchFamily="34" charset="0"/>
                <a:cs typeface="Calibri" panose="020F0502020204030204" pitchFamily="34" charset="0"/>
              </a:rPr>
              <a:t>3 </a:t>
            </a:r>
            <a:r>
              <a:rPr lang="he-IL" sz="1600" dirty="0" smtClean="0">
                <a:latin typeface="Calibri" panose="020F0502020204030204" pitchFamily="34" charset="0"/>
                <a:cs typeface="Calibri" panose="020F0502020204030204" pitchFamily="34" charset="0"/>
              </a:rPr>
              <a:t>דרכים </a:t>
            </a:r>
            <a:r>
              <a:rPr lang="he-IL" sz="1600" dirty="0">
                <a:latin typeface="Calibri" panose="020F0502020204030204" pitchFamily="34" charset="0"/>
                <a:cs typeface="Calibri" panose="020F0502020204030204" pitchFamily="34" charset="0"/>
              </a:rPr>
              <a:t>לבצע זאת:</a:t>
            </a:r>
          </a:p>
          <a:p>
            <a:pPr algn="r" rtl="1"/>
            <a:r>
              <a:rPr lang="en-US" sz="1600" dirty="0" smtClean="0">
                <a:latin typeface="Calibri" panose="020F0502020204030204" pitchFamily="34" charset="0"/>
                <a:cs typeface="Calibri" panose="020F0502020204030204" pitchFamily="34" charset="0"/>
              </a:rPr>
              <a:t>[[link </a:t>
            </a:r>
            <a:r>
              <a:rPr lang="en-US" sz="1600" dirty="0">
                <a:latin typeface="Calibri" panose="020F0502020204030204" pitchFamily="34" charset="0"/>
                <a:cs typeface="Calibri" panose="020F0502020204030204" pitchFamily="34" charset="0"/>
              </a:rPr>
              <a:t>text -&gt; passage name</a:t>
            </a:r>
            <a:r>
              <a:rPr lang="en-US" sz="1600" dirty="0" smtClean="0">
                <a:latin typeface="Calibri" panose="020F0502020204030204" pitchFamily="34" charset="0"/>
                <a:cs typeface="Calibri" panose="020F0502020204030204" pitchFamily="34" charset="0"/>
              </a:rPr>
              <a:t>]]</a:t>
            </a:r>
            <a:r>
              <a:rPr lang="he-IL" sz="1600" dirty="0" smtClean="0">
                <a:latin typeface="Calibri" panose="020F0502020204030204" pitchFamily="34" charset="0"/>
                <a:cs typeface="Calibri" panose="020F0502020204030204" pitchFamily="34" charset="0"/>
              </a:rPr>
              <a:t> ה </a:t>
            </a:r>
            <a:r>
              <a:rPr lang="en-US" sz="1600" dirty="0">
                <a:latin typeface="Calibri" panose="020F0502020204030204" pitchFamily="34" charset="0"/>
                <a:cs typeface="Calibri" panose="020F0502020204030204" pitchFamily="34" charset="0"/>
              </a:rPr>
              <a:t>link </a:t>
            </a:r>
            <a:r>
              <a:rPr lang="en-US" sz="1600" dirty="0" smtClean="0">
                <a:latin typeface="Calibri" panose="020F0502020204030204" pitchFamily="34" charset="0"/>
                <a:cs typeface="Calibri" panose="020F0502020204030204" pitchFamily="34" charset="0"/>
              </a:rPr>
              <a:t>text</a:t>
            </a:r>
            <a:r>
              <a:rPr lang="he-IL" sz="1600" dirty="0" smtClean="0">
                <a:latin typeface="Calibri" panose="020F0502020204030204" pitchFamily="34" charset="0"/>
                <a:cs typeface="Calibri" panose="020F0502020204030204" pitchFamily="34" charset="0"/>
              </a:rPr>
              <a:t> הוא </a:t>
            </a:r>
            <a:r>
              <a:rPr lang="he-IL" sz="1600" dirty="0">
                <a:latin typeface="Calibri" panose="020F0502020204030204" pitchFamily="34" charset="0"/>
                <a:cs typeface="Calibri" panose="020F0502020204030204" pitchFamily="34" charset="0"/>
              </a:rPr>
              <a:t>הטקסט שאותו המשתמש רואה ובוא הוא בוחר, לאחר שהמשתמש בחר אפשרות זאת הלינק מועבר ל </a:t>
            </a:r>
            <a:r>
              <a:rPr lang="en-US" sz="1600" dirty="0">
                <a:latin typeface="Calibri" panose="020F0502020204030204" pitchFamily="34" charset="0"/>
                <a:cs typeface="Calibri" panose="020F0502020204030204" pitchFamily="34" charset="0"/>
              </a:rPr>
              <a:t>passage name </a:t>
            </a:r>
            <a:r>
              <a:rPr lang="he-IL" sz="1600" dirty="0" smtClean="0">
                <a:latin typeface="Calibri" panose="020F0502020204030204" pitchFamily="34" charset="0"/>
                <a:cs typeface="Calibri" panose="020F0502020204030204" pitchFamily="34" charset="0"/>
              </a:rPr>
              <a:t> בעזרת </a:t>
            </a:r>
            <a:r>
              <a:rPr lang="he-IL" sz="1600" dirty="0">
                <a:latin typeface="Calibri" panose="020F0502020204030204" pitchFamily="34" charset="0"/>
                <a:cs typeface="Calibri" panose="020F0502020204030204" pitchFamily="34" charset="0"/>
              </a:rPr>
              <a:t>הכותרת של העמוד, כלומר ב </a:t>
            </a:r>
            <a:r>
              <a:rPr lang="en-US" sz="1600" dirty="0">
                <a:latin typeface="Calibri" panose="020F0502020204030204" pitchFamily="34" charset="0"/>
                <a:cs typeface="Calibri" panose="020F0502020204030204" pitchFamily="34" charset="0"/>
              </a:rPr>
              <a:t>passage name </a:t>
            </a:r>
            <a:r>
              <a:rPr lang="he-IL" sz="1600" dirty="0" smtClean="0">
                <a:latin typeface="Calibri" panose="020F0502020204030204" pitchFamily="34" charset="0"/>
                <a:cs typeface="Calibri" panose="020F0502020204030204" pitchFamily="34" charset="0"/>
              </a:rPr>
              <a:t> נרשום </a:t>
            </a:r>
            <a:r>
              <a:rPr lang="he-IL" sz="1600" dirty="0">
                <a:latin typeface="Calibri" panose="020F0502020204030204" pitchFamily="34" charset="0"/>
                <a:cs typeface="Calibri" panose="020F0502020204030204" pitchFamily="34" charset="0"/>
              </a:rPr>
              <a:t>את הכותרת של העמוד אליו אנו רוצים לעבור.</a:t>
            </a:r>
          </a:p>
          <a:p>
            <a:pPr algn="r" rtl="1"/>
            <a:r>
              <a:rPr lang="en-US" sz="1600" dirty="0" smtClean="0">
                <a:latin typeface="Calibri" panose="020F0502020204030204" pitchFamily="34" charset="0"/>
                <a:cs typeface="Calibri" panose="020F0502020204030204" pitchFamily="34" charset="0"/>
              </a:rPr>
              <a:t>[[link </a:t>
            </a:r>
            <a:r>
              <a:rPr lang="en-US" sz="1600" dirty="0">
                <a:latin typeface="Calibri" panose="020F0502020204030204" pitchFamily="34" charset="0"/>
                <a:cs typeface="Calibri" panose="020F0502020204030204" pitchFamily="34" charset="0"/>
              </a:rPr>
              <a:t>text &lt;- passage name</a:t>
            </a:r>
            <a:r>
              <a:rPr lang="en-US" sz="1600" dirty="0" smtClean="0">
                <a:latin typeface="Calibri" panose="020F0502020204030204" pitchFamily="34" charset="0"/>
                <a:cs typeface="Calibri" panose="020F0502020204030204" pitchFamily="34" charset="0"/>
              </a:rPr>
              <a:t>]]</a:t>
            </a:r>
            <a:r>
              <a:rPr lang="he-IL" sz="1600" dirty="0" smtClean="0">
                <a:latin typeface="Calibri" panose="020F0502020204030204" pitchFamily="34" charset="0"/>
                <a:cs typeface="Calibri" panose="020F0502020204030204" pitchFamily="34" charset="0"/>
              </a:rPr>
              <a:t> אותו </a:t>
            </a:r>
            <a:r>
              <a:rPr lang="he-IL" sz="1600" dirty="0">
                <a:latin typeface="Calibri" panose="020F0502020204030204" pitchFamily="34" charset="0"/>
                <a:cs typeface="Calibri" panose="020F0502020204030204" pitchFamily="34" charset="0"/>
              </a:rPr>
              <a:t>דבר כמו באפשרות מספר 1.</a:t>
            </a:r>
          </a:p>
          <a:p>
            <a:pPr algn="r" rtl="1"/>
            <a:r>
              <a:rPr lang="en-US" sz="1600" dirty="0" smtClean="0">
                <a:latin typeface="Calibri" panose="020F0502020204030204" pitchFamily="34" charset="0"/>
                <a:cs typeface="Calibri" panose="020F0502020204030204" pitchFamily="34" charset="0"/>
              </a:rPr>
              <a:t>passage name]]</a:t>
            </a:r>
            <a:r>
              <a:rPr lang="he-IL" sz="1600" dirty="0" smtClean="0">
                <a:latin typeface="Calibri" panose="020F0502020204030204" pitchFamily="34" charset="0"/>
                <a:cs typeface="Calibri" panose="020F0502020204030204" pitchFamily="34" charset="0"/>
              </a:rPr>
              <a:t>]] המשתמש </a:t>
            </a:r>
            <a:r>
              <a:rPr lang="he-IL" sz="1600" dirty="0">
                <a:latin typeface="Calibri" panose="020F0502020204030204" pitchFamily="34" charset="0"/>
                <a:cs typeface="Calibri" panose="020F0502020204030204" pitchFamily="34" charset="0"/>
              </a:rPr>
              <a:t>רואה את הכותרת של העמוד אליו הוא מועבר ללא טקסט אחר שנכתב במיוחד. </a:t>
            </a:r>
          </a:p>
          <a:p>
            <a:pPr marL="114300" indent="0" algn="r" rtl="1">
              <a:buNone/>
            </a:pPr>
            <a:r>
              <a:rPr lang="he-IL" sz="1600" dirty="0" smtClean="0">
                <a:latin typeface="Calibri" panose="020F0502020204030204" pitchFamily="34" charset="0"/>
                <a:cs typeface="Calibri" panose="020F0502020204030204" pitchFamily="34" charset="0"/>
              </a:rPr>
              <a:t> </a:t>
            </a:r>
            <a:endParaRPr lang="he-IL" sz="16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04800" y="2038350"/>
            <a:ext cx="3276600" cy="2209800"/>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743893" y="133350"/>
            <a:ext cx="5064760" cy="238887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3657600" y="1657350"/>
            <a:ext cx="5410201" cy="3343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975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lvl="0"/>
            <a:r>
              <a:rPr lang="en-US" sz="3600" dirty="0">
                <a:latin typeface="Calibri" panose="020F0502020204030204" pitchFamily="34" charset="0"/>
                <a:cs typeface="Calibri" panose="020F0502020204030204" pitchFamily="34" charset="0"/>
              </a:rPr>
              <a:t>Edit Story Stylesheet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23</a:t>
            </a:fld>
            <a:endParaRPr/>
          </a:p>
        </p:txBody>
      </p:sp>
      <p:sp>
        <p:nvSpPr>
          <p:cNvPr id="2" name="Text Placeholder 1"/>
          <p:cNvSpPr>
            <a:spLocks noGrp="1"/>
          </p:cNvSpPr>
          <p:nvPr>
            <p:ph type="body" idx="2"/>
          </p:nvPr>
        </p:nvSpPr>
        <p:spPr>
          <a:xfrm>
            <a:off x="3657600" y="1657350"/>
            <a:ext cx="5029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בחלון זה אנו יכולים לשנות את כל הערכים ההתחלתיים שניתנים לסיפור שלנו מבחינת נראות. הערכים שאנו כותבים בחלון זה משפיעים על כל העמודים בסיפור שלנו באותה </a:t>
            </a:r>
            <a:r>
              <a:rPr lang="he-IL" sz="1600" dirty="0" smtClean="0">
                <a:latin typeface="Calibri" panose="020F0502020204030204" pitchFamily="34" charset="0"/>
                <a:cs typeface="Calibri" panose="020F0502020204030204" pitchFamily="34" charset="0"/>
              </a:rPr>
              <a:t>צורה.</a:t>
            </a:r>
          </a:p>
          <a:p>
            <a:pPr marL="114300" indent="0" algn="r" rtl="1">
              <a:buNone/>
            </a:pPr>
            <a:r>
              <a:rPr lang="he-IL" sz="1600" dirty="0">
                <a:latin typeface="Calibri" panose="020F0502020204030204" pitchFamily="34" charset="0"/>
                <a:cs typeface="Calibri" panose="020F0502020204030204" pitchFamily="34" charset="0"/>
              </a:rPr>
              <a:t>כלומר אם נרצה </a:t>
            </a:r>
            <a:r>
              <a:rPr lang="he-IL" sz="1600" dirty="0" smtClean="0">
                <a:latin typeface="Calibri" panose="020F0502020204030204" pitchFamily="34" charset="0"/>
                <a:cs typeface="Calibri" panose="020F0502020204030204" pitchFamily="34" charset="0"/>
              </a:rPr>
              <a:t>לבצע </a:t>
            </a:r>
            <a:r>
              <a:rPr lang="he-IL" sz="1600" dirty="0">
                <a:latin typeface="Calibri" panose="020F0502020204030204" pitchFamily="34" charset="0"/>
                <a:cs typeface="Calibri" panose="020F0502020204030204" pitchFamily="34" charset="0"/>
              </a:rPr>
              <a:t>שינוי גורף לכל העמודים בסיפור שלנו נשתמש בחלון זה</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על </a:t>
            </a:r>
            <a:r>
              <a:rPr lang="he-IL" sz="1600" dirty="0">
                <a:latin typeface="Calibri" panose="020F0502020204030204" pitchFamily="34" charset="0"/>
                <a:cs typeface="Calibri" panose="020F0502020204030204" pitchFamily="34" charset="0"/>
              </a:rPr>
              <a:t>מנת לשנות עמוד בצורה אינדיבידואלית עלינו לכתוב קוד ספציפי בתוכן העמוד</a:t>
            </a:r>
            <a:r>
              <a:rPr lang="he-IL" sz="1600" dirty="0" smtClean="0">
                <a:latin typeface="Calibri" panose="020F0502020204030204" pitchFamily="34" charset="0"/>
                <a:cs typeface="Calibri" panose="020F0502020204030204" pitchFamily="34" charset="0"/>
              </a:rPr>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31925"/>
            <a:ext cx="2544427" cy="3349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362200" y="4552950"/>
            <a:ext cx="533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457706"/>
            <a:ext cx="2544427" cy="29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H="1">
            <a:off x="2286000" y="2266950"/>
            <a:ext cx="55658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906170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457200" y="18503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7200" dirty="0" smtClean="0"/>
              <a:t>נ</a:t>
            </a:r>
            <a:r>
              <a:rPr lang="he-IL" sz="7200" dirty="0" smtClean="0">
                <a:latin typeface="Calibri" panose="020F0502020204030204" pitchFamily="34" charset="0"/>
                <a:cs typeface="Calibri" panose="020F0502020204030204" pitchFamily="34" charset="0"/>
              </a:rPr>
              <a:t>עבור להדגמה!</a:t>
            </a:r>
            <a:endParaRPr sz="7200" dirty="0">
              <a:latin typeface="Calibri" panose="020F0502020204030204" pitchFamily="34" charset="0"/>
              <a:cs typeface="Calibri" panose="020F0502020204030204" pitchFamily="34" charset="0"/>
            </a:endParaRPr>
          </a:p>
        </p:txBody>
      </p:sp>
      <p:sp>
        <p:nvSpPr>
          <p:cNvPr id="181" name="Google Shape;181;p19"/>
          <p:cNvSpPr txBox="1">
            <a:spLocks noGrp="1"/>
          </p:cNvSpPr>
          <p:nvPr>
            <p:ph type="subTitle" idx="4294967295"/>
          </p:nvPr>
        </p:nvSpPr>
        <p:spPr>
          <a:xfrm>
            <a:off x="457200" y="2992752"/>
            <a:ext cx="54861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he-IL" sz="1800" dirty="0" smtClean="0">
                <a:solidFill>
                  <a:srgbClr val="FFFFFF"/>
                </a:solidFill>
                <a:latin typeface="Calibri" panose="020F0502020204030204" pitchFamily="34" charset="0"/>
                <a:cs typeface="Calibri" panose="020F0502020204030204" pitchFamily="34" charset="0"/>
              </a:rPr>
              <a:t>ניצור סיפור חדש ביחד</a:t>
            </a:r>
            <a:endParaRPr sz="1800" dirty="0">
              <a:solidFill>
                <a:srgbClr val="FFFFFF"/>
              </a:solidFill>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24</a:t>
            </a:fld>
            <a:endParaRPr>
              <a:solidFill>
                <a:srgbClr val="FFFFFF"/>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228600" y="971550"/>
            <a:ext cx="6019800" cy="27244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he-IL" sz="6000" dirty="0" smtClean="0">
                <a:latin typeface="Calibri" panose="020F0502020204030204" pitchFamily="34" charset="0"/>
                <a:cs typeface="Calibri" panose="020F0502020204030204" pitchFamily="34" charset="0"/>
              </a:rPr>
              <a:t>איך נעבור</a:t>
            </a:r>
            <a:br>
              <a:rPr lang="he-IL" sz="6000" dirty="0" smtClean="0">
                <a:latin typeface="Calibri" panose="020F0502020204030204" pitchFamily="34" charset="0"/>
                <a:cs typeface="Calibri" panose="020F0502020204030204" pitchFamily="34" charset="0"/>
              </a:rPr>
            </a:br>
            <a:r>
              <a:rPr lang="he-IL" sz="6000" dirty="0" smtClean="0">
                <a:latin typeface="Calibri" panose="020F0502020204030204" pitchFamily="34" charset="0"/>
                <a:cs typeface="Calibri" panose="020F0502020204030204" pitchFamily="34" charset="0"/>
              </a:rPr>
              <a:t> מ </a:t>
            </a:r>
            <a:r>
              <a:rPr lang="en-US" sz="6000" dirty="0" smtClean="0">
                <a:latin typeface="Calibri" panose="020F0502020204030204" pitchFamily="34" charset="0"/>
                <a:cs typeface="Calibri" panose="020F0502020204030204" pitchFamily="34" charset="0"/>
              </a:rPr>
              <a:t>Twine </a:t>
            </a:r>
            <a:r>
              <a:rPr lang="he-IL" sz="6000" dirty="0" smtClean="0">
                <a:latin typeface="Calibri" panose="020F0502020204030204" pitchFamily="34" charset="0"/>
                <a:cs typeface="Calibri" panose="020F0502020204030204" pitchFamily="34" charset="0"/>
              </a:rPr>
              <a:t> ל </a:t>
            </a:r>
            <a:r>
              <a:rPr lang="en-US" sz="6000" dirty="0" smtClean="0">
                <a:latin typeface="Calibri" panose="020F0502020204030204" pitchFamily="34" charset="0"/>
                <a:cs typeface="Calibri" panose="020F0502020204030204" pitchFamily="34" charset="0"/>
              </a:rPr>
              <a:t>Unity</a:t>
            </a:r>
            <a:r>
              <a:rPr lang="he-IL" sz="6000" dirty="0" smtClean="0">
                <a:latin typeface="Calibri" panose="020F0502020204030204" pitchFamily="34" charset="0"/>
                <a:cs typeface="Calibri" panose="020F0502020204030204" pitchFamily="34" charset="0"/>
              </a:rPr>
              <a:t>?</a:t>
            </a:r>
            <a:endParaRPr sz="7200" dirty="0">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25</a:t>
            </a:fld>
            <a:endParaRPr>
              <a:solidFill>
                <a:srgbClr val="FFFFFF"/>
              </a:solidFill>
            </a:endParaRPr>
          </a:p>
        </p:txBody>
      </p:sp>
    </p:spTree>
    <p:extLst>
      <p:ext uri="{BB962C8B-B14F-4D97-AF65-F5344CB8AC3E}">
        <p14:creationId xmlns:p14="http://schemas.microsoft.com/office/powerpoint/2010/main" val="37033016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smtClean="0">
                <a:latin typeface="Calibri" panose="020F0502020204030204" pitchFamily="34" charset="0"/>
                <a:cs typeface="Calibri" panose="020F0502020204030204" pitchFamily="34" charset="0"/>
              </a:rPr>
              <a:t>Cradle</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26</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1600" dirty="0" smtClean="0">
                <a:latin typeface="Calibri" panose="020F0502020204030204" pitchFamily="34" charset="0"/>
                <a:cs typeface="Calibri" panose="020F0502020204030204" pitchFamily="34" charset="0"/>
              </a:rPr>
              <a:t>Cradle</a:t>
            </a:r>
            <a:r>
              <a:rPr lang="he-IL" sz="1600" dirty="0" smtClean="0">
                <a:latin typeface="Calibri" panose="020F0502020204030204" pitchFamily="34" charset="0"/>
                <a:cs typeface="Calibri" panose="020F0502020204030204" pitchFamily="34" charset="0"/>
              </a:rPr>
              <a:t> בעברו </a:t>
            </a:r>
            <a:r>
              <a:rPr lang="he-IL" sz="1600" dirty="0">
                <a:latin typeface="Calibri" panose="020F0502020204030204" pitchFamily="34" charset="0"/>
                <a:cs typeface="Calibri" panose="020F0502020204030204" pitchFamily="34" charset="0"/>
              </a:rPr>
              <a:t>היה נקרא </a:t>
            </a:r>
            <a:r>
              <a:rPr lang="en-US" sz="1600" dirty="0" err="1">
                <a:latin typeface="Calibri" panose="020F0502020204030204" pitchFamily="34" charset="0"/>
                <a:cs typeface="Calibri" panose="020F0502020204030204" pitchFamily="34" charset="0"/>
              </a:rPr>
              <a:t>UnityTwine</a:t>
            </a:r>
            <a:r>
              <a:rPr lang="en-US" sz="1600" dirty="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 הוא </a:t>
            </a:r>
            <a:r>
              <a:rPr lang="he-IL" sz="1600" dirty="0">
                <a:latin typeface="Calibri" panose="020F0502020204030204" pitchFamily="34" charset="0"/>
                <a:cs typeface="Calibri" panose="020F0502020204030204" pitchFamily="34" charset="0"/>
              </a:rPr>
              <a:t>תוסף </a:t>
            </a:r>
            <a:r>
              <a:rPr lang="he-IL" sz="1600" dirty="0" smtClean="0">
                <a:latin typeface="Calibri" panose="020F0502020204030204" pitchFamily="34" charset="0"/>
                <a:cs typeface="Calibri" panose="020F0502020204030204" pitchFamily="34" charset="0"/>
              </a:rPr>
              <a:t>ל</a:t>
            </a:r>
            <a:r>
              <a:rPr lang="en-US" sz="1600" dirty="0" smtClean="0">
                <a:latin typeface="Calibri" panose="020F0502020204030204" pitchFamily="34" charset="0"/>
                <a:cs typeface="Calibri" panose="020F0502020204030204" pitchFamily="34" charset="0"/>
              </a:rPr>
              <a:t>Unity</a:t>
            </a:r>
            <a:r>
              <a:rPr lang="he-IL" sz="1600" dirty="0" smtClean="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המאפשר למפתח גישה לכל האפשריות של </a:t>
            </a:r>
            <a:r>
              <a:rPr lang="en-US" sz="1600" dirty="0" smtClean="0">
                <a:latin typeface="Calibri" panose="020F0502020204030204" pitchFamily="34" charset="0"/>
                <a:cs typeface="Calibri" panose="020F0502020204030204" pitchFamily="34" charset="0"/>
              </a:rPr>
              <a:t>story-telling </a:t>
            </a:r>
            <a:r>
              <a:rPr lang="he-IL" sz="1600" dirty="0" smtClean="0">
                <a:latin typeface="Calibri" panose="020F0502020204030204" pitchFamily="34" charset="0"/>
                <a:cs typeface="Calibri" panose="020F0502020204030204" pitchFamily="34" charset="0"/>
              </a:rPr>
              <a:t> במשחק.</a:t>
            </a:r>
            <a:endParaRPr lang="en-US" sz="1600" dirty="0" smtClean="0">
              <a:latin typeface="Calibri" panose="020F0502020204030204" pitchFamily="34" charset="0"/>
              <a:cs typeface="Calibri" panose="020F0502020204030204" pitchFamily="34" charset="0"/>
            </a:endParaRPr>
          </a:p>
          <a:p>
            <a:pPr marL="114300" indent="0" algn="r" rtl="1">
              <a:buNone/>
            </a:pPr>
            <a:r>
              <a:rPr lang="he-IL" sz="1600" dirty="0" smtClean="0">
                <a:latin typeface="Calibri" panose="020F0502020204030204" pitchFamily="34" charset="0"/>
                <a:cs typeface="Calibri" panose="020F0502020204030204" pitchFamily="34" charset="0"/>
              </a:rPr>
              <a:t>הוא </a:t>
            </a:r>
            <a:r>
              <a:rPr lang="he-IL" sz="1600" dirty="0">
                <a:latin typeface="Calibri" panose="020F0502020204030204" pitchFamily="34" charset="0"/>
                <a:cs typeface="Calibri" panose="020F0502020204030204" pitchFamily="34" charset="0"/>
              </a:rPr>
              <a:t>מייבא סיפורי </a:t>
            </a:r>
            <a:r>
              <a:rPr lang="en-US" sz="1600" dirty="0" smtClean="0">
                <a:latin typeface="Calibri" panose="020F0502020204030204" pitchFamily="34" charset="0"/>
                <a:cs typeface="Calibri" panose="020F0502020204030204" pitchFamily="34" charset="0"/>
              </a:rPr>
              <a:t>Twine </a:t>
            </a:r>
            <a:r>
              <a:rPr lang="he-IL" sz="1600" dirty="0" smtClean="0">
                <a:latin typeface="Calibri" panose="020F0502020204030204" pitchFamily="34" charset="0"/>
                <a:cs typeface="Calibri" panose="020F0502020204030204" pitchFamily="34" charset="0"/>
              </a:rPr>
              <a:t> מריץ </a:t>
            </a:r>
            <a:r>
              <a:rPr lang="he-IL" sz="1600" dirty="0">
                <a:latin typeface="Calibri" panose="020F0502020204030204" pitchFamily="34" charset="0"/>
                <a:cs typeface="Calibri" panose="020F0502020204030204" pitchFamily="34" charset="0"/>
              </a:rPr>
              <a:t>אותם ומקל על הוספות אינטראקטיביות מותאמת אישית באמצעות סקריפטים.</a:t>
            </a:r>
          </a:p>
          <a:p>
            <a:pPr marL="114300" indent="0" algn="r" rtl="1">
              <a:buNone/>
            </a:pPr>
            <a:r>
              <a:rPr lang="he-IL" sz="1600" dirty="0">
                <a:latin typeface="Calibri" panose="020F0502020204030204" pitchFamily="34" charset="0"/>
                <a:cs typeface="Calibri" panose="020F0502020204030204" pitchFamily="34" charset="0"/>
              </a:rPr>
              <a:t>כותבים יכולים לעצב ולבחון את סיפוריהם באופן </a:t>
            </a:r>
            <a:r>
              <a:rPr lang="he-IL" sz="1600" dirty="0" smtClean="0">
                <a:latin typeface="Calibri" panose="020F0502020204030204" pitchFamily="34" charset="0"/>
                <a:cs typeface="Calibri" panose="020F0502020204030204" pitchFamily="34" charset="0"/>
              </a:rPr>
              <a:t>עצמאי.</a:t>
            </a:r>
          </a:p>
          <a:p>
            <a:pPr marL="114300" indent="0" algn="r" rtl="1">
              <a:buNone/>
            </a:pPr>
            <a:r>
              <a:rPr lang="he-IL" sz="1600" dirty="0" smtClean="0">
                <a:latin typeface="Calibri" panose="020F0502020204030204" pitchFamily="34" charset="0"/>
                <a:cs typeface="Calibri" panose="020F0502020204030204" pitchFamily="34" charset="0"/>
              </a:rPr>
              <a:t>מתכנתים יכולים </a:t>
            </a:r>
            <a:r>
              <a:rPr lang="he-IL" sz="1600" dirty="0">
                <a:latin typeface="Calibri" panose="020F0502020204030204" pitchFamily="34" charset="0"/>
                <a:cs typeface="Calibri" panose="020F0502020204030204" pitchFamily="34" charset="0"/>
              </a:rPr>
              <a:t>לפתח את האינטראקציה והתצוגה מבלי לדאוג לבקרת זרימה</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כשמורידים </a:t>
            </a:r>
            <a:r>
              <a:rPr lang="he-IL" sz="1600" dirty="0">
                <a:latin typeface="Calibri" panose="020F0502020204030204" pitchFamily="34" charset="0"/>
                <a:cs typeface="Calibri" panose="020F0502020204030204" pitchFamily="34" charset="0"/>
              </a:rPr>
              <a:t>את </a:t>
            </a:r>
            <a:r>
              <a:rPr lang="en-US" sz="1600" dirty="0" smtClean="0">
                <a:latin typeface="Calibri" panose="020F0502020204030204" pitchFamily="34" charset="0"/>
                <a:cs typeface="Calibri" panose="020F0502020204030204" pitchFamily="34" charset="0"/>
              </a:rPr>
              <a:t>Cradle </a:t>
            </a:r>
            <a:r>
              <a:rPr lang="he-IL" sz="1600" dirty="0" smtClean="0">
                <a:latin typeface="Calibri" panose="020F0502020204030204" pitchFamily="34" charset="0"/>
                <a:cs typeface="Calibri" panose="020F0502020204030204" pitchFamily="34" charset="0"/>
              </a:rPr>
              <a:t> ל</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Unity</a:t>
            </a:r>
            <a:r>
              <a:rPr lang="he-IL" sz="1600" dirty="0" smtClean="0">
                <a:latin typeface="Calibri" panose="020F0502020204030204" pitchFamily="34" charset="0"/>
                <a:cs typeface="Calibri" panose="020F0502020204030204" pitchFamily="34" charset="0"/>
              </a:rPr>
              <a:t>הוא </a:t>
            </a:r>
            <a:r>
              <a:rPr lang="he-IL" sz="1600" dirty="0">
                <a:latin typeface="Calibri" panose="020F0502020204030204" pitchFamily="34" charset="0"/>
                <a:cs typeface="Calibri" panose="020F0502020204030204" pitchFamily="34" charset="0"/>
              </a:rPr>
              <a:t>מאחד בין שני העולמות ומקל על המשתמש.</a:t>
            </a:r>
          </a:p>
          <a:p>
            <a:pPr marL="114300" indent="0" algn="r" rtl="1">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3559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27</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ניתן להוריד את </a:t>
            </a:r>
            <a:r>
              <a:rPr lang="en-US" sz="1600" dirty="0" smtClean="0">
                <a:latin typeface="Calibri" panose="020F0502020204030204" pitchFamily="34" charset="0"/>
                <a:cs typeface="Calibri" panose="020F0502020204030204" pitchFamily="34" charset="0"/>
              </a:rPr>
              <a:t>Cradle</a:t>
            </a:r>
            <a:r>
              <a:rPr lang="he-IL" sz="1600" dirty="0" smtClean="0">
                <a:latin typeface="Calibri" panose="020F0502020204030204" pitchFamily="34" charset="0"/>
                <a:cs typeface="Calibri" panose="020F0502020204030204" pitchFamily="34" charset="0"/>
              </a:rPr>
              <a:t> בשני דרכים, אך הדרך הקלה ביותר היא הורדה ישירה מה</a:t>
            </a:r>
            <a:r>
              <a:rPr lang="en-US" sz="1600" dirty="0">
                <a:latin typeface="Calibri" panose="020F0502020204030204" pitchFamily="34" charset="0"/>
                <a:cs typeface="Calibri" panose="020F0502020204030204" pitchFamily="34" charset="0"/>
              </a:rPr>
              <a:t>Asset Store </a:t>
            </a:r>
            <a:r>
              <a:rPr lang="he-IL" sz="1600" dirty="0">
                <a:latin typeface="Calibri" panose="020F0502020204030204" pitchFamily="34" charset="0"/>
                <a:cs typeface="Calibri" panose="020F0502020204030204" pitchFamily="34" charset="0"/>
              </a:rPr>
              <a:t> ב </a:t>
            </a:r>
            <a:r>
              <a:rPr lang="en-US" sz="1600" dirty="0">
                <a:latin typeface="Calibri" panose="020F0502020204030204" pitchFamily="34" charset="0"/>
                <a:cs typeface="Calibri" panose="020F0502020204030204" pitchFamily="34" charset="0"/>
              </a:rPr>
              <a:t>Unity</a:t>
            </a:r>
            <a:r>
              <a:rPr lang="he-IL" sz="1600" dirty="0">
                <a:latin typeface="Calibri" panose="020F0502020204030204" pitchFamily="34" charset="0"/>
                <a:cs typeface="Calibri" panose="020F0502020204030204" pitchFamily="34" charset="0"/>
              </a:rPr>
              <a:t>. </a:t>
            </a:r>
            <a:endParaRPr lang="he-IL" sz="1600" dirty="0" smtClean="0">
              <a:latin typeface="Calibri" panose="020F0502020204030204" pitchFamily="34" charset="0"/>
              <a:cs typeface="Calibri" panose="020F0502020204030204" pitchFamily="34" charset="0"/>
            </a:endParaRPr>
          </a:p>
          <a:p>
            <a:pPr marL="114300" indent="0" algn="r" rtl="1">
              <a:buNone/>
            </a:pPr>
            <a:r>
              <a:rPr lang="he-IL" sz="1600" dirty="0" smtClean="0">
                <a:latin typeface="Calibri" panose="020F0502020204030204" pitchFamily="34" charset="0"/>
                <a:cs typeface="Calibri" panose="020F0502020204030204" pitchFamily="34" charset="0"/>
              </a:rPr>
              <a:t>נפתח את ה</a:t>
            </a:r>
            <a:r>
              <a:rPr lang="en-US" sz="1600" dirty="0" smtClean="0">
                <a:latin typeface="Calibri" panose="020F0502020204030204" pitchFamily="34" charset="0"/>
                <a:cs typeface="Calibri" panose="020F0502020204030204" pitchFamily="34" charset="0"/>
              </a:rPr>
              <a:t>Asset Store</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נרשום בחיפוש </a:t>
            </a:r>
            <a:r>
              <a:rPr lang="en-US" sz="1600" dirty="0" smtClean="0">
                <a:latin typeface="Calibri" panose="020F0502020204030204" pitchFamily="34" charset="0"/>
                <a:cs typeface="Calibri" panose="020F0502020204030204" pitchFamily="34" charset="0"/>
              </a:rPr>
              <a:t>Cradle</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מלחץ על האפשרות הראשונה.</a:t>
            </a:r>
          </a:p>
          <a:p>
            <a:pPr marL="114300" indent="0" algn="r" rtl="1">
              <a:buNone/>
            </a:pPr>
            <a:r>
              <a:rPr lang="he-IL" sz="1600" dirty="0" smtClean="0">
                <a:latin typeface="Calibri" panose="020F0502020204030204" pitchFamily="34" charset="0"/>
                <a:cs typeface="Calibri" panose="020F0502020204030204" pitchFamily="34" charset="0"/>
              </a:rPr>
              <a:t>נוריד ונלחץ </a:t>
            </a:r>
            <a:r>
              <a:rPr lang="en-US" sz="1600" dirty="0" smtClean="0">
                <a:latin typeface="Calibri" panose="020F0502020204030204" pitchFamily="34" charset="0"/>
                <a:cs typeface="Calibri" panose="020F0502020204030204" pitchFamily="34" charset="0"/>
              </a:rPr>
              <a:t>import</a:t>
            </a:r>
            <a:r>
              <a:rPr lang="he-IL" sz="1600" dirty="0" smtClean="0">
                <a:latin typeface="Calibri" panose="020F0502020204030204" pitchFamily="34" charset="0"/>
                <a:cs typeface="Calibri" panose="020F0502020204030204" pitchFamily="34" charset="0"/>
              </a:rPr>
              <a:t> לתוך </a:t>
            </a:r>
            <a:r>
              <a:rPr lang="he-IL" sz="1600" dirty="0" err="1" smtClean="0">
                <a:latin typeface="Calibri" panose="020F0502020204030204" pitchFamily="34" charset="0"/>
                <a:cs typeface="Calibri" panose="020F0502020204030204" pitchFamily="34" charset="0"/>
              </a:rPr>
              <a:t>הפרוייקט</a:t>
            </a:r>
            <a:r>
              <a:rPr lang="he-IL" sz="1600" dirty="0" smtClean="0">
                <a:latin typeface="Calibri" panose="020F0502020204030204" pitchFamily="34" charset="0"/>
                <a:cs typeface="Calibri" panose="020F0502020204030204" pitchFamily="34" charset="0"/>
              </a:rPr>
              <a:t> שלנו.</a:t>
            </a:r>
            <a:endParaRPr lang="he-IL" sz="1600" dirty="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3" y="301483"/>
            <a:ext cx="8077200" cy="4455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90600" y="301483"/>
            <a:ext cx="685800" cy="136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84" y="301482"/>
            <a:ext cx="8077200" cy="444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V="1">
            <a:off x="5410200" y="1123950"/>
            <a:ext cx="0" cy="457200"/>
          </a:xfrm>
          <a:prstGeom prst="straightConnector1">
            <a:avLst/>
          </a:prstGeom>
          <a:ln w="38100">
            <a:solidFill>
              <a:srgbClr val="C00000"/>
            </a:solidFill>
            <a:tailEnd type="arrow"/>
          </a:ln>
        </p:spPr>
        <p:style>
          <a:lnRef idx="1">
            <a:schemeClr val="accent6"/>
          </a:lnRef>
          <a:fillRef idx="0">
            <a:schemeClr val="accent6"/>
          </a:fillRef>
          <a:effectRef idx="0">
            <a:schemeClr val="accent6"/>
          </a:effectRef>
          <a:fontRef idx="minor">
            <a:schemeClr val="tx1"/>
          </a:fontRef>
        </p:style>
      </p:cxn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689" y="890934"/>
            <a:ext cx="3876997" cy="236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3429000" y="1428750"/>
            <a:ext cx="533400"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84" y="301482"/>
            <a:ext cx="8063575" cy="446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09600" y="2074242"/>
            <a:ext cx="1600200" cy="1869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83" y="316244"/>
            <a:ext cx="8060547" cy="445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5791200" y="2074242"/>
            <a:ext cx="2590800" cy="345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09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1000"/>
                                        <p:tgtEl>
                                          <p:spTgt spid="1028"/>
                                        </p:tgtEl>
                                      </p:cBhvr>
                                    </p:animEffect>
                                    <p:anim calcmode="lin" valueType="num">
                                      <p:cBhvr>
                                        <p:cTn id="30" dur="1000" fill="hold"/>
                                        <p:tgtEl>
                                          <p:spTgt spid="1028"/>
                                        </p:tgtEl>
                                        <p:attrNameLst>
                                          <p:attrName>ppt_x</p:attrName>
                                        </p:attrNameLst>
                                      </p:cBhvr>
                                      <p:tavLst>
                                        <p:tav tm="0">
                                          <p:val>
                                            <p:strVal val="#ppt_x"/>
                                          </p:val>
                                        </p:tav>
                                        <p:tav tm="100000">
                                          <p:val>
                                            <p:strVal val="#ppt_x"/>
                                          </p:val>
                                        </p:tav>
                                      </p:tavLst>
                                    </p:anim>
                                    <p:anim calcmode="lin" valueType="num">
                                      <p:cBhvr>
                                        <p:cTn id="3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fade">
                                      <p:cBhvr>
                                        <p:cTn id="43" dur="500"/>
                                        <p:tgtEl>
                                          <p:spTgt spid="1029"/>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heel(1)">
                                      <p:cBhvr>
                                        <p:cTn id="48" dur="20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1"/>
                                        </p:tgtEl>
                                        <p:attrNameLst>
                                          <p:attrName>style.visibility</p:attrName>
                                        </p:attrNameLst>
                                      </p:cBhvr>
                                      <p:to>
                                        <p:strVal val="visible"/>
                                      </p:to>
                                    </p:set>
                                    <p:animEffect transition="in" filter="fade">
                                      <p:cBhvr>
                                        <p:cTn id="53" dur="500"/>
                                        <p:tgtEl>
                                          <p:spTgt spid="1031"/>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heel(1)">
                                      <p:cBhvr>
                                        <p:cTn id="5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הורדה</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28</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לאחר ההורדה תופיע לנו תיקיית </a:t>
            </a:r>
            <a:r>
              <a:rPr lang="en-US" sz="1600" dirty="0" smtClean="0">
                <a:latin typeface="Calibri" panose="020F0502020204030204" pitchFamily="34" charset="0"/>
                <a:cs typeface="Calibri" panose="020F0502020204030204" pitchFamily="34" charset="0"/>
              </a:rPr>
              <a:t>Cradle</a:t>
            </a:r>
            <a:r>
              <a:rPr lang="he-IL" sz="1600" dirty="0" smtClean="0">
                <a:latin typeface="Calibri" panose="020F0502020204030204" pitchFamily="34" charset="0"/>
                <a:cs typeface="Calibri" panose="020F0502020204030204" pitchFamily="34" charset="0"/>
              </a:rPr>
              <a:t> בתוך ה </a:t>
            </a:r>
            <a:r>
              <a:rPr lang="en-US" sz="1600" dirty="0" smtClean="0">
                <a:latin typeface="Calibri" panose="020F0502020204030204" pitchFamily="34" charset="0"/>
                <a:cs typeface="Calibri" panose="020F0502020204030204" pitchFamily="34" charset="0"/>
              </a:rPr>
              <a:t>Assets</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התיקייה </a:t>
            </a:r>
            <a:r>
              <a:rPr lang="en-US" sz="1600" dirty="0" err="1" smtClean="0">
                <a:latin typeface="Calibri" panose="020F0502020204030204" pitchFamily="34" charset="0"/>
                <a:cs typeface="Calibri" panose="020F0502020204030204" pitchFamily="34" charset="0"/>
              </a:rPr>
              <a:t>TwineTextPlayer</a:t>
            </a:r>
            <a:r>
              <a:rPr lang="he-IL" sz="1600" dirty="0" smtClean="0">
                <a:latin typeface="Calibri" panose="020F0502020204030204" pitchFamily="34" charset="0"/>
                <a:cs typeface="Calibri" panose="020F0502020204030204" pitchFamily="34" charset="0"/>
              </a:rPr>
              <a:t> מכילה </a:t>
            </a:r>
            <a:r>
              <a:rPr lang="en-US" sz="1600" dirty="0" smtClean="0">
                <a:latin typeface="Calibri" panose="020F0502020204030204" pitchFamily="34" charset="0"/>
                <a:cs typeface="Calibri" panose="020F0502020204030204" pitchFamily="34" charset="0"/>
              </a:rPr>
              <a:t>prefab</a:t>
            </a:r>
            <a:r>
              <a:rPr lang="he-IL" sz="1600" dirty="0" smtClean="0">
                <a:latin typeface="Calibri" panose="020F0502020204030204" pitchFamily="34" charset="0"/>
                <a:cs typeface="Calibri" panose="020F0502020204030204" pitchFamily="34" charset="0"/>
              </a:rPr>
              <a:t> הכולל בתוכו </a:t>
            </a:r>
            <a:r>
              <a:rPr lang="en-US" sz="1600" dirty="0" smtClean="0">
                <a:latin typeface="Calibri" panose="020F0502020204030204" pitchFamily="34" charset="0"/>
                <a:cs typeface="Calibri" panose="020F0502020204030204" pitchFamily="34" charset="0"/>
              </a:rPr>
              <a:t>script</a:t>
            </a:r>
            <a:r>
              <a:rPr lang="he-IL" sz="1600" dirty="0" smtClean="0">
                <a:latin typeface="Calibri" panose="020F0502020204030204" pitchFamily="34" charset="0"/>
                <a:cs typeface="Calibri" panose="020F0502020204030204" pitchFamily="34" charset="0"/>
              </a:rPr>
              <a:t> מוכן שלוקח את הסיפור </a:t>
            </a:r>
            <a:r>
              <a:rPr lang="en-US" sz="1600" dirty="0" smtClean="0">
                <a:latin typeface="Calibri" panose="020F0502020204030204" pitchFamily="34" charset="0"/>
                <a:cs typeface="Calibri" panose="020F0502020204030204" pitchFamily="34" charset="0"/>
              </a:rPr>
              <a:t>Twine</a:t>
            </a:r>
            <a:r>
              <a:rPr lang="he-IL" sz="1600" dirty="0" smtClean="0">
                <a:latin typeface="Calibri" panose="020F0502020204030204" pitchFamily="34" charset="0"/>
                <a:cs typeface="Calibri" panose="020F0502020204030204" pitchFamily="34" charset="0"/>
              </a:rPr>
              <a:t> שלנו ומוציא ממנו מידע. </a:t>
            </a:r>
          </a:p>
          <a:p>
            <a:pPr marL="114300" indent="0" algn="r" rtl="1">
              <a:buNone/>
            </a:pPr>
            <a:r>
              <a:rPr lang="he-IL" sz="1600" dirty="0" smtClean="0">
                <a:latin typeface="Calibri" panose="020F0502020204030204" pitchFamily="34" charset="0"/>
                <a:cs typeface="Calibri" panose="020F0502020204030204" pitchFamily="34" charset="0"/>
              </a:rPr>
              <a:t>כלומר, לא צריך לכתוב שום קוד במיוחד על מנת ליצור שיחה פשוטה בין דמויות ! נשאר לעצב רק את ה </a:t>
            </a:r>
            <a:r>
              <a:rPr lang="en-US" sz="1600" dirty="0" smtClean="0">
                <a:latin typeface="Calibri" panose="020F0502020204030204" pitchFamily="34" charset="0"/>
                <a:cs typeface="Calibri" panose="020F0502020204030204" pitchFamily="34" charset="0"/>
              </a:rPr>
              <a:t>prefab</a:t>
            </a:r>
            <a:r>
              <a:rPr lang="he-IL" sz="1600" dirty="0" smtClean="0">
                <a:latin typeface="Calibri" panose="020F0502020204030204" pitchFamily="34" charset="0"/>
                <a:cs typeface="Calibri" panose="020F0502020204030204" pitchFamily="34" charset="0"/>
              </a:rPr>
              <a:t> בהתאם לרצוננו.</a:t>
            </a:r>
          </a:p>
          <a:p>
            <a:pPr marL="114300" indent="0" algn="r" rtl="1">
              <a:buNone/>
            </a:pPr>
            <a:r>
              <a:rPr lang="he-IL" sz="1600" dirty="0" smtClean="0">
                <a:latin typeface="Calibri" panose="020F0502020204030204" pitchFamily="34" charset="0"/>
                <a:cs typeface="Calibri" panose="020F0502020204030204" pitchFamily="34" charset="0"/>
              </a:rPr>
              <a:t>ניקח את ה </a:t>
            </a:r>
            <a:r>
              <a:rPr lang="en-US" sz="1600" dirty="0" smtClean="0">
                <a:latin typeface="Calibri" panose="020F0502020204030204" pitchFamily="34" charset="0"/>
                <a:cs typeface="Calibri" panose="020F0502020204030204" pitchFamily="34" charset="0"/>
              </a:rPr>
              <a:t>prefab</a:t>
            </a:r>
            <a:r>
              <a:rPr lang="he-IL" sz="1600" dirty="0" smtClean="0">
                <a:latin typeface="Calibri" panose="020F0502020204030204" pitchFamily="34" charset="0"/>
                <a:cs typeface="Calibri" panose="020F0502020204030204" pitchFamily="34" charset="0"/>
              </a:rPr>
              <a:t> ונגרור אותו ל </a:t>
            </a:r>
            <a:r>
              <a:rPr lang="en-US" sz="1600" dirty="0" err="1" smtClean="0">
                <a:latin typeface="Calibri" panose="020F0502020204030204" pitchFamily="34" charset="0"/>
                <a:cs typeface="Calibri" panose="020F0502020204030204" pitchFamily="34" charset="0"/>
              </a:rPr>
              <a:t>Hirarchy</a:t>
            </a:r>
            <a:r>
              <a:rPr lang="he-IL" sz="1600" dirty="0" smtClean="0">
                <a:latin typeface="Calibri" panose="020F0502020204030204" pitchFamily="34" charset="0"/>
                <a:cs typeface="Calibri" panose="020F0502020204030204" pitchFamily="34" charset="0"/>
              </a:rPr>
              <a:t> של המשחק שלנו.</a:t>
            </a:r>
          </a:p>
          <a:p>
            <a:pPr marL="114300" indent="0" algn="r" rtl="1">
              <a:buNone/>
            </a:pPr>
            <a:endParaRPr lang="en-US"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57350"/>
            <a:ext cx="2065176"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642188" y="2495550"/>
            <a:ext cx="4152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1659494"/>
            <a:ext cx="2065176" cy="305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1765721" y="2800350"/>
            <a:ext cx="457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43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smtClean="0">
                <a:latin typeface="Calibri" panose="020F0502020204030204" pitchFamily="34" charset="0"/>
                <a:cs typeface="Calibri" panose="020F0502020204030204" pitchFamily="34" charset="0"/>
              </a:rPr>
              <a:t>Twine Text Player</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29</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en-US" sz="1600" dirty="0" err="1" smtClean="0">
                <a:latin typeface="Calibri" panose="020F0502020204030204" pitchFamily="34" charset="0"/>
                <a:cs typeface="Calibri" panose="020F0502020204030204" pitchFamily="34" charset="0"/>
              </a:rPr>
              <a:t>TwineTextPlayer</a:t>
            </a:r>
            <a:r>
              <a:rPr lang="he-IL" sz="1600" dirty="0" smtClean="0">
                <a:latin typeface="Calibri" panose="020F0502020204030204" pitchFamily="34" charset="0"/>
                <a:cs typeface="Calibri" panose="020F0502020204030204" pitchFamily="34" charset="0"/>
              </a:rPr>
              <a:t> הוא אובייקט מסוג </a:t>
            </a:r>
            <a:r>
              <a:rPr lang="en-US" sz="1600" dirty="0" smtClean="0">
                <a:latin typeface="Calibri" panose="020F0502020204030204" pitchFamily="34" charset="0"/>
                <a:cs typeface="Calibri" panose="020F0502020204030204" pitchFamily="34" charset="0"/>
              </a:rPr>
              <a:t>Canvas</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הוא מכיל בתוכו </a:t>
            </a:r>
            <a:r>
              <a:rPr lang="en-US" sz="1600" dirty="0" err="1" smtClean="0">
                <a:latin typeface="Calibri" panose="020F0502020204030204" pitchFamily="34" charset="0"/>
                <a:cs typeface="Calibri" panose="020F0502020204030204" pitchFamily="34" charset="0"/>
              </a:rPr>
              <a:t>ScrollView</a:t>
            </a:r>
            <a:r>
              <a:rPr lang="he-IL" sz="1600" dirty="0" smtClean="0">
                <a:latin typeface="Calibri" panose="020F0502020204030204" pitchFamily="34" charset="0"/>
                <a:cs typeface="Calibri" panose="020F0502020204030204" pitchFamily="34" charset="0"/>
              </a:rPr>
              <a:t> המאפשר לשחקן לגלגל למטה את הטקסט במידה ולא נכנס מבחינת מקום.</a:t>
            </a:r>
          </a:p>
          <a:p>
            <a:pPr marL="114300" indent="0" algn="r" rtl="1">
              <a:buNone/>
            </a:pPr>
            <a:r>
              <a:rPr lang="he-IL" sz="1600" dirty="0" smtClean="0">
                <a:latin typeface="Calibri" panose="020F0502020204030204" pitchFamily="34" charset="0"/>
                <a:cs typeface="Calibri" panose="020F0502020204030204" pitchFamily="34" charset="0"/>
              </a:rPr>
              <a:t>בתוך ה </a:t>
            </a:r>
            <a:r>
              <a:rPr lang="en-US" sz="1600" dirty="0" err="1" smtClean="0">
                <a:latin typeface="Calibri" panose="020F0502020204030204" pitchFamily="34" charset="0"/>
                <a:cs typeface="Calibri" panose="020F0502020204030204" pitchFamily="34" charset="0"/>
              </a:rPr>
              <a:t>ScrollView</a:t>
            </a:r>
            <a:r>
              <a:rPr lang="he-IL" sz="1600" dirty="0" smtClean="0">
                <a:latin typeface="Calibri" panose="020F0502020204030204" pitchFamily="34" charset="0"/>
                <a:cs typeface="Calibri" panose="020F0502020204030204" pitchFamily="34" charset="0"/>
              </a:rPr>
              <a:t> נמצאים שלושה אובייקטים:</a:t>
            </a:r>
          </a:p>
          <a:p>
            <a:pPr algn="r" rtl="1"/>
            <a:r>
              <a:rPr lang="en-US" sz="1600" dirty="0" err="1" smtClean="0">
                <a:latin typeface="Calibri" panose="020F0502020204030204" pitchFamily="34" charset="0"/>
                <a:cs typeface="Calibri" panose="020F0502020204030204" pitchFamily="34" charset="0"/>
              </a:rPr>
              <a:t>WordTemplate</a:t>
            </a:r>
            <a:r>
              <a:rPr lang="he-IL" sz="1600" dirty="0" smtClean="0">
                <a:latin typeface="Calibri" panose="020F0502020204030204" pitchFamily="34" charset="0"/>
                <a:cs typeface="Calibri" panose="020F0502020204030204" pitchFamily="34" charset="0"/>
              </a:rPr>
              <a:t> – </a:t>
            </a:r>
            <a:r>
              <a:rPr lang="he-IL" sz="1600" dirty="0">
                <a:latin typeface="Calibri" panose="020F0502020204030204" pitchFamily="34" charset="0"/>
                <a:cs typeface="Calibri" panose="020F0502020204030204" pitchFamily="34" charset="0"/>
              </a:rPr>
              <a:t>טקסט, </a:t>
            </a:r>
            <a:r>
              <a:rPr lang="he-IL" sz="1600" dirty="0" smtClean="0">
                <a:latin typeface="Calibri" panose="020F0502020204030204" pitchFamily="34" charset="0"/>
                <a:cs typeface="Calibri" panose="020F0502020204030204" pitchFamily="34" charset="0"/>
              </a:rPr>
              <a:t>מכיל את המידע על המילים בסיפור.</a:t>
            </a:r>
          </a:p>
          <a:p>
            <a:pPr algn="r" rtl="1"/>
            <a:r>
              <a:rPr lang="en-US" sz="1600" dirty="0" err="1" smtClean="0">
                <a:latin typeface="Calibri" panose="020F0502020204030204" pitchFamily="34" charset="0"/>
                <a:cs typeface="Calibri" panose="020F0502020204030204" pitchFamily="34" charset="0"/>
              </a:rPr>
              <a:t>LineBreakTemplate</a:t>
            </a:r>
            <a:r>
              <a:rPr lang="he-IL" sz="1600" dirty="0" smtClean="0">
                <a:latin typeface="Calibri" panose="020F0502020204030204" pitchFamily="34" charset="0"/>
                <a:cs typeface="Calibri" panose="020F0502020204030204" pitchFamily="34" charset="0"/>
              </a:rPr>
              <a:t> – טקסט, מכיל את המידע על הורדת שורה בסיפור.</a:t>
            </a:r>
          </a:p>
          <a:p>
            <a:pPr algn="r" rtl="1"/>
            <a:r>
              <a:rPr lang="en-US" sz="1600" dirty="0" err="1" smtClean="0">
                <a:latin typeface="Calibri" panose="020F0502020204030204" pitchFamily="34" charset="0"/>
                <a:cs typeface="Calibri" panose="020F0502020204030204" pitchFamily="34" charset="0"/>
              </a:rPr>
              <a:t>LinkTemplate</a:t>
            </a:r>
            <a:r>
              <a:rPr lang="he-IL" sz="1600" dirty="0" smtClean="0">
                <a:latin typeface="Calibri" panose="020F0502020204030204" pitchFamily="34" charset="0"/>
                <a:cs typeface="Calibri" panose="020F0502020204030204" pitchFamily="34" charset="0"/>
              </a:rPr>
              <a:t> – כפתור, המכיל מידע על ה</a:t>
            </a:r>
            <a:r>
              <a:rPr lang="en-US" sz="1600" dirty="0" smtClean="0">
                <a:latin typeface="Calibri" panose="020F0502020204030204" pitchFamily="34" charset="0"/>
                <a:cs typeface="Calibri" panose="020F0502020204030204" pitchFamily="34" charset="0"/>
              </a:rPr>
              <a:t>Links</a:t>
            </a:r>
            <a:r>
              <a:rPr lang="he-IL" sz="1600" dirty="0" smtClean="0">
                <a:latin typeface="Calibri" panose="020F0502020204030204" pitchFamily="34" charset="0"/>
                <a:cs typeface="Calibri" panose="020F0502020204030204" pitchFamily="34" charset="0"/>
              </a:rPr>
              <a:t> בסיפור שלנו.</a:t>
            </a:r>
          </a:p>
          <a:p>
            <a:pPr marL="114300" indent="0" algn="r" rtl="1">
              <a:buNone/>
            </a:pPr>
            <a:endParaRPr lang="he-IL" sz="1600" dirty="0" smtClean="0">
              <a:latin typeface="Calibri" panose="020F0502020204030204" pitchFamily="34" charset="0"/>
              <a:cs typeface="Calibri" panose="020F0502020204030204" pitchFamily="34" charset="0"/>
            </a:endParaRPr>
          </a:p>
          <a:p>
            <a:pPr marL="114300" indent="0" algn="r" rtl="1">
              <a:buNone/>
            </a:pPr>
            <a:endParaRPr lang="en-US" dirty="0">
              <a:latin typeface="Calibri" panose="020F0502020204030204" pitchFamily="34" charset="0"/>
              <a:cs typeface="Calibri" panose="020F0502020204030204" pitchFamily="34"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28750"/>
            <a:ext cx="2428194"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66750"/>
            <a:ext cx="7975264"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a:t>
            </a:fld>
            <a:endParaRPr>
              <a:solidFill>
                <a:srgbClr val="FFFFFF"/>
              </a:solidFill>
            </a:endParaRPr>
          </a:p>
        </p:txBody>
      </p:sp>
      <p:cxnSp>
        <p:nvCxnSpPr>
          <p:cNvPr id="3" name="Google Shape;515;p45"/>
          <p:cNvCxnSpPr>
            <a:stCxn id="7" idx="6"/>
            <a:endCxn id="10" idx="2"/>
          </p:cNvCxnSpPr>
          <p:nvPr/>
        </p:nvCxnSpPr>
        <p:spPr>
          <a:xfrm>
            <a:off x="1528803"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4" name="Google Shape;518;p45"/>
          <p:cNvCxnSpPr>
            <a:endCxn id="13" idx="2"/>
          </p:cNvCxnSpPr>
          <p:nvPr/>
        </p:nvCxnSpPr>
        <p:spPr>
          <a:xfrm>
            <a:off x="6553200"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5" name="Google Shape;520;p45"/>
          <p:cNvCxnSpPr>
            <a:endCxn id="16" idx="2"/>
          </p:cNvCxnSpPr>
          <p:nvPr/>
        </p:nvCxnSpPr>
        <p:spPr>
          <a:xfrm>
            <a:off x="4896228" y="2859544"/>
            <a:ext cx="1111200" cy="0"/>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6" name="Google Shape;522;p45"/>
          <p:cNvSpPr txBox="1">
            <a:spLocks/>
          </p:cNvSpPr>
          <p:nvPr/>
        </p:nvSpPr>
        <p:spPr>
          <a:xfrm>
            <a:off x="500700" y="437525"/>
            <a:ext cx="8142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sz="3200" b="1" dirty="0" smtClean="0">
                <a:solidFill>
                  <a:schemeClr val="lt1"/>
                </a:solidFill>
                <a:latin typeface="Calibri" panose="020F0502020204030204" pitchFamily="34" charset="0"/>
                <a:ea typeface="Roboto Slab"/>
                <a:cs typeface="Calibri" panose="020F0502020204030204" pitchFamily="34" charset="0"/>
              </a:rPr>
              <a:t>שלבי ההרצאה</a:t>
            </a:r>
            <a:endParaRPr lang="en-US" sz="3200" b="1" dirty="0">
              <a:solidFill>
                <a:schemeClr val="lt1"/>
              </a:solidFill>
              <a:latin typeface="Calibri" panose="020F0502020204030204" pitchFamily="34" charset="0"/>
              <a:ea typeface="Roboto Slab"/>
              <a:cs typeface="Calibri" panose="020F0502020204030204" pitchFamily="34" charset="0"/>
            </a:endParaRPr>
          </a:p>
        </p:txBody>
      </p:sp>
      <p:sp>
        <p:nvSpPr>
          <p:cNvPr id="7" name="Google Shape;516;p45"/>
          <p:cNvSpPr/>
          <p:nvPr/>
        </p:nvSpPr>
        <p:spPr>
          <a:xfrm>
            <a:off x="956103"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1</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8" name="Google Shape;523;p45"/>
          <p:cNvSpPr txBox="1">
            <a:spLocks/>
          </p:cNvSpPr>
          <p:nvPr/>
        </p:nvSpPr>
        <p:spPr>
          <a:xfrm>
            <a:off x="304800"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smtClean="0">
                <a:latin typeface="Calibri" panose="020F0502020204030204" pitchFamily="34" charset="0"/>
                <a:cs typeface="Calibri" panose="020F0502020204030204" pitchFamily="34" charset="0"/>
              </a:rPr>
              <a:t>עצי שיחה ועלילה מתפצלת</a:t>
            </a:r>
            <a:endParaRPr lang="en-US" sz="1800" dirty="0">
              <a:latin typeface="Calibri" panose="020F0502020204030204" pitchFamily="34" charset="0"/>
              <a:cs typeface="Calibri" panose="020F0502020204030204" pitchFamily="34" charset="0"/>
            </a:endParaRPr>
          </a:p>
        </p:txBody>
      </p:sp>
      <p:sp>
        <p:nvSpPr>
          <p:cNvPr id="9" name="Google Shape;524;p45"/>
          <p:cNvSpPr txBox="1">
            <a:spLocks/>
          </p:cNvSpPr>
          <p:nvPr/>
        </p:nvSpPr>
        <p:spPr>
          <a:xfrm>
            <a:off x="304800" y="1909050"/>
            <a:ext cx="1875300" cy="58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Font typeface="Chivo"/>
              <a:buNone/>
            </a:pPr>
            <a:r>
              <a:rPr lang="he-IL" sz="1400" dirty="0" smtClean="0">
                <a:latin typeface="Calibri" panose="020F0502020204030204" pitchFamily="34" charset="0"/>
                <a:cs typeface="Calibri" panose="020F0502020204030204" pitchFamily="34" charset="0"/>
              </a:rPr>
              <a:t>מה זה?</a:t>
            </a:r>
            <a:endParaRPr lang="en-US" sz="1400" dirty="0">
              <a:latin typeface="Calibri" panose="020F0502020204030204" pitchFamily="34" charset="0"/>
              <a:cs typeface="Calibri" panose="020F0502020204030204" pitchFamily="34" charset="0"/>
            </a:endParaRPr>
          </a:p>
        </p:txBody>
      </p:sp>
      <p:sp>
        <p:nvSpPr>
          <p:cNvPr id="10" name="Google Shape;517;p45"/>
          <p:cNvSpPr/>
          <p:nvPr/>
        </p:nvSpPr>
        <p:spPr>
          <a:xfrm>
            <a:off x="2639878"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lgn="ct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2</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1" name="Google Shape;525;p45"/>
          <p:cNvSpPr txBox="1">
            <a:spLocks/>
          </p:cNvSpPr>
          <p:nvPr/>
        </p:nvSpPr>
        <p:spPr>
          <a:xfrm>
            <a:off x="1988575" y="3367569"/>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a:latin typeface="Calibri" panose="020F0502020204030204" pitchFamily="34" charset="0"/>
                <a:cs typeface="Calibri" panose="020F0502020204030204" pitchFamily="34" charset="0"/>
              </a:rPr>
              <a:t>איפה נתקלנו?</a:t>
            </a:r>
            <a:endParaRPr lang="en-US" sz="1800" dirty="0">
              <a:latin typeface="Calibri" panose="020F0502020204030204" pitchFamily="34" charset="0"/>
              <a:cs typeface="Calibri" panose="020F0502020204030204" pitchFamily="34" charset="0"/>
            </a:endParaRPr>
          </a:p>
        </p:txBody>
      </p:sp>
      <p:sp>
        <p:nvSpPr>
          <p:cNvPr id="12" name="Google Shape;526;p45"/>
          <p:cNvSpPr txBox="1">
            <a:spLocks/>
          </p:cNvSpPr>
          <p:nvPr/>
        </p:nvSpPr>
        <p:spPr>
          <a:xfrm>
            <a:off x="1988575" y="3761112"/>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a:spcBef>
                <a:spcPts val="0"/>
              </a:spcBef>
              <a:spcAft>
                <a:spcPts val="1600"/>
              </a:spcAft>
              <a:buFont typeface="Chivo"/>
              <a:buNone/>
            </a:pPr>
            <a:r>
              <a:rPr lang="he-IL" sz="1400" dirty="0" smtClean="0">
                <a:latin typeface="Calibri" panose="020F0502020204030204" pitchFamily="34" charset="0"/>
                <a:cs typeface="Calibri" panose="020F0502020204030204" pitchFamily="34" charset="0"/>
              </a:rPr>
              <a:t>דוגמאות למשחקים מוכרים בעלי עצי שיחה/ עלילה מתפצלת</a:t>
            </a:r>
            <a:endParaRPr lang="en-US" sz="1400" dirty="0">
              <a:latin typeface="Calibri" panose="020F0502020204030204" pitchFamily="34" charset="0"/>
              <a:cs typeface="Calibri" panose="020F0502020204030204" pitchFamily="34" charset="0"/>
            </a:endParaRPr>
          </a:p>
        </p:txBody>
      </p:sp>
      <p:sp>
        <p:nvSpPr>
          <p:cNvPr id="13" name="Google Shape;519;p45"/>
          <p:cNvSpPr/>
          <p:nvPr/>
        </p:nvSpPr>
        <p:spPr>
          <a:xfrm>
            <a:off x="7664275"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he-IL" sz="2800" b="1" dirty="0" smtClean="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5</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4" name="Google Shape;527;p45"/>
          <p:cNvSpPr txBox="1">
            <a:spLocks/>
          </p:cNvSpPr>
          <p:nvPr/>
        </p:nvSpPr>
        <p:spPr>
          <a:xfrm>
            <a:off x="7012972"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he-IL" sz="1800" dirty="0" smtClean="0">
                <a:latin typeface="Calibri" panose="020F0502020204030204" pitchFamily="34" charset="0"/>
                <a:cs typeface="Calibri" panose="020F0502020204030204" pitchFamily="34" charset="0"/>
              </a:rPr>
              <a:t>תוצר סופי</a:t>
            </a:r>
            <a:endParaRPr lang="en-US" sz="1800" dirty="0">
              <a:latin typeface="Calibri" panose="020F0502020204030204" pitchFamily="34" charset="0"/>
              <a:cs typeface="Calibri" panose="020F0502020204030204" pitchFamily="34" charset="0"/>
            </a:endParaRPr>
          </a:p>
        </p:txBody>
      </p:sp>
      <p:sp>
        <p:nvSpPr>
          <p:cNvPr id="15" name="Google Shape;528;p45"/>
          <p:cNvSpPr txBox="1">
            <a:spLocks/>
          </p:cNvSpPr>
          <p:nvPr/>
        </p:nvSpPr>
        <p:spPr>
          <a:xfrm>
            <a:off x="7012972" y="1746093"/>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Font typeface="Chivo"/>
              <a:buNone/>
            </a:pPr>
            <a:r>
              <a:rPr lang="he-IL" sz="1400" dirty="0" smtClean="0">
                <a:latin typeface="Calibri" panose="020F0502020204030204" pitchFamily="34" charset="0"/>
                <a:cs typeface="Calibri" panose="020F0502020204030204" pitchFamily="34" charset="0"/>
              </a:rPr>
              <a:t>נבנה משחק סיפורי</a:t>
            </a:r>
            <a:endParaRPr lang="en-US" sz="1400" dirty="0">
              <a:latin typeface="Calibri" panose="020F0502020204030204" pitchFamily="34" charset="0"/>
              <a:cs typeface="Calibri" panose="020F0502020204030204" pitchFamily="34" charset="0"/>
            </a:endParaRPr>
          </a:p>
        </p:txBody>
      </p:sp>
      <p:sp>
        <p:nvSpPr>
          <p:cNvPr id="16" name="Google Shape;521;p45"/>
          <p:cNvSpPr/>
          <p:nvPr/>
        </p:nvSpPr>
        <p:spPr>
          <a:xfrm>
            <a:off x="6007428" y="2573194"/>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lgn="ctr"/>
            <a:r>
              <a:rPr lang="en"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4</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17" name="Google Shape;529;p45"/>
          <p:cNvSpPr txBox="1">
            <a:spLocks/>
          </p:cNvSpPr>
          <p:nvPr/>
        </p:nvSpPr>
        <p:spPr>
          <a:xfrm>
            <a:off x="5356125" y="3367569"/>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en-US" sz="1800" dirty="0" smtClean="0">
                <a:latin typeface="Calibri" panose="020F0502020204030204" pitchFamily="34" charset="0"/>
                <a:cs typeface="Calibri" panose="020F0502020204030204" pitchFamily="34" charset="0"/>
              </a:rPr>
              <a:t>Unity</a:t>
            </a:r>
            <a:endParaRPr lang="en-US" sz="1800" dirty="0">
              <a:latin typeface="Calibri" panose="020F0502020204030204" pitchFamily="34" charset="0"/>
              <a:cs typeface="Calibri" panose="020F0502020204030204" pitchFamily="34" charset="0"/>
            </a:endParaRPr>
          </a:p>
        </p:txBody>
      </p:sp>
      <p:sp>
        <p:nvSpPr>
          <p:cNvPr id="18" name="Google Shape;530;p45"/>
          <p:cNvSpPr txBox="1">
            <a:spLocks/>
          </p:cNvSpPr>
          <p:nvPr/>
        </p:nvSpPr>
        <p:spPr>
          <a:xfrm>
            <a:off x="5356125" y="3761112"/>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None/>
            </a:pPr>
            <a:r>
              <a:rPr lang="he-IL" sz="1400" dirty="0" smtClean="0">
                <a:latin typeface="Calibri" panose="020F0502020204030204" pitchFamily="34" charset="0"/>
                <a:cs typeface="Calibri" panose="020F0502020204030204" pitchFamily="34" charset="0"/>
              </a:rPr>
              <a:t>הספרייה </a:t>
            </a:r>
            <a:r>
              <a:rPr lang="en-US" sz="1400" dirty="0" smtClean="0">
                <a:latin typeface="Calibri" panose="020F0502020204030204" pitchFamily="34" charset="0"/>
                <a:cs typeface="Calibri" panose="020F0502020204030204" pitchFamily="34" charset="0"/>
              </a:rPr>
              <a:t>Cradle</a:t>
            </a:r>
            <a:endParaRPr lang="en-US" sz="1400" dirty="0">
              <a:latin typeface="Calibri" panose="020F0502020204030204" pitchFamily="34" charset="0"/>
              <a:cs typeface="Calibri" panose="020F0502020204030204" pitchFamily="34" charset="0"/>
            </a:endParaRPr>
          </a:p>
        </p:txBody>
      </p:sp>
      <p:cxnSp>
        <p:nvCxnSpPr>
          <p:cNvPr id="19" name="Google Shape;518;p45"/>
          <p:cNvCxnSpPr>
            <a:stCxn id="10" idx="6"/>
            <a:endCxn id="20" idx="2"/>
          </p:cNvCxnSpPr>
          <p:nvPr/>
        </p:nvCxnSpPr>
        <p:spPr>
          <a:xfrm flipV="1">
            <a:off x="3212578" y="2848987"/>
            <a:ext cx="1098897" cy="10557"/>
          </a:xfrm>
          <a:prstGeom prst="straightConnector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20" name="Google Shape;519;p45"/>
          <p:cNvSpPr/>
          <p:nvPr/>
        </p:nvSpPr>
        <p:spPr>
          <a:xfrm>
            <a:off x="4311475" y="2562637"/>
            <a:ext cx="572700" cy="572700"/>
          </a:xfrm>
          <a:prstGeom prst="ellipse">
            <a:avLst/>
          </a:prstGeom>
          <a:solidFill>
            <a:schemeClr val="bg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he-IL" sz="2800" b="1" dirty="0" smtClean="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rPr>
              <a:t>3</a:t>
            </a:r>
            <a:endParaRPr sz="2800" b="1" dirty="0">
              <a:solidFill>
                <a:schemeClr val="accent2"/>
              </a:solidFill>
              <a:effectLst>
                <a:outerShdw blurRad="38100" dist="38100" dir="2700000" algn="tl">
                  <a:srgbClr val="000000">
                    <a:alpha val="43137"/>
                  </a:srgbClr>
                </a:outerShdw>
              </a:effectLst>
              <a:latin typeface="Calibri" panose="020F0502020204030204" pitchFamily="34" charset="0"/>
              <a:ea typeface="Anton"/>
              <a:cs typeface="Calibri" panose="020F0502020204030204" pitchFamily="34" charset="0"/>
              <a:sym typeface="Anton"/>
            </a:endParaRPr>
          </a:p>
        </p:txBody>
      </p:sp>
      <p:sp>
        <p:nvSpPr>
          <p:cNvPr id="21" name="Google Shape;527;p45"/>
          <p:cNvSpPr txBox="1">
            <a:spLocks/>
          </p:cNvSpPr>
          <p:nvPr/>
        </p:nvSpPr>
        <p:spPr>
          <a:xfrm>
            <a:off x="3657600" y="1352550"/>
            <a:ext cx="1875300" cy="487200"/>
          </a:xfrm>
          <a:prstGeom prst="rect">
            <a:avLst/>
          </a:prstGeom>
          <a:noFill/>
          <a:ln>
            <a:noFill/>
          </a:ln>
          <a:effectLst>
            <a:outerShdw blurRad="28575" dist="9525" dir="5400000" algn="bl" rotWithShape="0">
              <a:srgbClr val="00001A">
                <a:alpha val="15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pPr algn="ctr"/>
            <a:r>
              <a:rPr lang="en-US" sz="1800" dirty="0">
                <a:latin typeface="Calibri" panose="020F0502020204030204" pitchFamily="34" charset="0"/>
                <a:cs typeface="Calibri" panose="020F0502020204030204" pitchFamily="34" charset="0"/>
              </a:rPr>
              <a:t>Twine</a:t>
            </a:r>
          </a:p>
        </p:txBody>
      </p:sp>
      <p:sp>
        <p:nvSpPr>
          <p:cNvPr id="22" name="Google Shape;528;p45"/>
          <p:cNvSpPr txBox="1">
            <a:spLocks/>
          </p:cNvSpPr>
          <p:nvPr/>
        </p:nvSpPr>
        <p:spPr>
          <a:xfrm>
            <a:off x="3657600" y="1746093"/>
            <a:ext cx="1875300" cy="58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rtl="1">
              <a:spcBef>
                <a:spcPts val="0"/>
              </a:spcBef>
              <a:spcAft>
                <a:spcPts val="1600"/>
              </a:spcAft>
              <a:buNone/>
            </a:pPr>
            <a:r>
              <a:rPr lang="he-IL" sz="1400" dirty="0">
                <a:latin typeface="Calibri" panose="020F0502020204030204" pitchFamily="34" charset="0"/>
                <a:cs typeface="Calibri" panose="020F0502020204030204" pitchFamily="34" charset="0"/>
              </a:rPr>
              <a:t>שימוש בתוכנה </a:t>
            </a:r>
            <a:r>
              <a:rPr lang="en-US" sz="1400" dirty="0" smtClean="0">
                <a:latin typeface="Calibri" panose="020F0502020204030204" pitchFamily="34" charset="0"/>
                <a:cs typeface="Calibri" panose="020F0502020204030204" pitchFamily="34" charset="0"/>
              </a:rPr>
              <a:t>Twine</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5817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lvl="0"/>
            <a:r>
              <a:rPr lang="en-US" sz="3600" dirty="0">
                <a:latin typeface="Calibri" panose="020F0502020204030204" pitchFamily="34" charset="0"/>
                <a:cs typeface="Calibri" panose="020F0502020204030204" pitchFamily="34" charset="0"/>
              </a:rPr>
              <a:t>Twine Text Player</a:t>
            </a:r>
            <a:r>
              <a:rPr lang="he-IL" sz="3600" dirty="0" smtClean="0">
                <a:latin typeface="Calibri" panose="020F0502020204030204" pitchFamily="34" charset="0"/>
                <a:cs typeface="Calibri" panose="020F0502020204030204" pitchFamily="34" charset="0"/>
              </a:rPr>
              <a:t/>
            </a:r>
            <a:br>
              <a:rPr lang="he-IL" sz="3600" dirty="0" smtClean="0">
                <a:latin typeface="Calibri" panose="020F0502020204030204" pitchFamily="34" charset="0"/>
                <a:cs typeface="Calibri" panose="020F0502020204030204" pitchFamily="34" charset="0"/>
              </a:rPr>
            </a:br>
            <a:r>
              <a:rPr lang="en-US" sz="3600" dirty="0" smtClean="0">
                <a:latin typeface="Calibri" panose="020F0502020204030204" pitchFamily="34" charset="0"/>
                <a:cs typeface="Calibri" panose="020F0502020204030204" pitchFamily="34" charset="0"/>
              </a:rPr>
              <a:t>Script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30</a:t>
            </a:fld>
            <a:endParaRPr/>
          </a:p>
        </p:txBody>
      </p:sp>
      <p:sp>
        <p:nvSpPr>
          <p:cNvPr id="2" name="Text Placeholder 1"/>
          <p:cNvSpPr>
            <a:spLocks noGrp="1"/>
          </p:cNvSpPr>
          <p:nvPr>
            <p:ph type="body" idx="2"/>
          </p:nvPr>
        </p:nvSpPr>
        <p:spPr>
          <a:xfrm>
            <a:off x="3429000" y="1733550"/>
            <a:ext cx="5257805" cy="28956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סקריפט המפעיל את הסיפור, מוציא ממנו מידע ומציג אותו על ה </a:t>
            </a:r>
            <a:r>
              <a:rPr lang="en-US" sz="1600" dirty="0" smtClean="0">
                <a:latin typeface="Calibri" panose="020F0502020204030204" pitchFamily="34" charset="0"/>
                <a:cs typeface="Calibri" panose="020F0502020204030204" pitchFamily="34" charset="0"/>
              </a:rPr>
              <a:t>Canvas</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בהתחלה הופך את כל האובייקטים ללא פעילים, כל אובייקט יהפוך לפעיל אם יכנסו אליו ערכים.</a:t>
            </a:r>
          </a:p>
          <a:p>
            <a:pPr marL="114300" indent="0" algn="r" rtl="1">
              <a:buNone/>
            </a:pPr>
            <a:r>
              <a:rPr lang="he-IL" sz="1600" dirty="0">
                <a:latin typeface="Calibri" panose="020F0502020204030204" pitchFamily="34" charset="0"/>
                <a:cs typeface="Calibri" panose="020F0502020204030204" pitchFamily="34" charset="0"/>
              </a:rPr>
              <a:t>בכל כניסה לעמוד חדש שיצרנו הוא מוחק את כל האובייקטים בתוך ה</a:t>
            </a:r>
            <a:r>
              <a:rPr lang="en-US" sz="1600" dirty="0">
                <a:latin typeface="Calibri" panose="020F0502020204030204" pitchFamily="34" charset="0"/>
                <a:cs typeface="Calibri" panose="020F0502020204030204" pitchFamily="34" charset="0"/>
              </a:rPr>
              <a:t>container </a:t>
            </a:r>
            <a:r>
              <a:rPr lang="he-IL" sz="1600" dirty="0">
                <a:latin typeface="Calibri" panose="020F0502020204030204" pitchFamily="34" charset="0"/>
                <a:cs typeface="Calibri" panose="020F0502020204030204" pitchFamily="34" charset="0"/>
              </a:rPr>
              <a:t> שהיו שייכים לעמוד הקודם</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לאחר מכן, הוא עובר על הערכים שהוא מוציא מהסיפור ומוסיף אותם ל</a:t>
            </a:r>
            <a:r>
              <a:rPr lang="en-US" sz="1600" dirty="0" smtClean="0">
                <a:latin typeface="Calibri" panose="020F0502020204030204" pitchFamily="34" charset="0"/>
                <a:cs typeface="Calibri" panose="020F0502020204030204" pitchFamily="34" charset="0"/>
              </a:rPr>
              <a:t>container</a:t>
            </a:r>
            <a:r>
              <a:rPr lang="he-IL" sz="1600" dirty="0" smtClean="0">
                <a:latin typeface="Calibri" panose="020F0502020204030204" pitchFamily="34" charset="0"/>
                <a:cs typeface="Calibri" panose="020F0502020204030204" pitchFamily="34" charset="0"/>
              </a:rPr>
              <a:t> לפי הגדרתם.</a:t>
            </a:r>
            <a:endParaRPr lang="en-US" sz="1600" dirty="0" smtClean="0">
              <a:latin typeface="Calibri" panose="020F0502020204030204" pitchFamily="34" charset="0"/>
              <a:cs typeface="Calibri" panose="020F0502020204030204" pitchFamily="34" charset="0"/>
            </a:endParaRPr>
          </a:p>
          <a:p>
            <a:pPr marL="114300" indent="0" algn="r" rtl="1">
              <a:buNone/>
            </a:pPr>
            <a:r>
              <a:rPr lang="he-IL" sz="1600" dirty="0" smtClean="0">
                <a:latin typeface="Calibri" panose="020F0502020204030204" pitchFamily="34" charset="0"/>
                <a:cs typeface="Calibri" panose="020F0502020204030204" pitchFamily="34" charset="0"/>
              </a:rPr>
              <a:t>בסוף, </a:t>
            </a:r>
            <a:r>
              <a:rPr lang="he-IL" sz="1600" dirty="0">
                <a:latin typeface="Calibri" panose="020F0502020204030204" pitchFamily="34" charset="0"/>
                <a:cs typeface="Calibri" panose="020F0502020204030204" pitchFamily="34" charset="0"/>
              </a:rPr>
              <a:t>הוא עובר על הערכים </a:t>
            </a:r>
            <a:r>
              <a:rPr lang="he-IL" sz="1600" dirty="0" smtClean="0">
                <a:latin typeface="Calibri" panose="020F0502020204030204" pitchFamily="34" charset="0"/>
                <a:cs typeface="Calibri" panose="020F0502020204030204" pitchFamily="34" charset="0"/>
              </a:rPr>
              <a:t>של הקטע ומוחק אותם.</a:t>
            </a:r>
            <a:endParaRPr lang="he-IL" sz="1600" dirty="0">
              <a:latin typeface="Calibri" panose="020F0502020204030204" pitchFamily="34" charset="0"/>
              <a:cs typeface="Calibri" panose="020F0502020204030204" pitchFamily="34" charset="0"/>
            </a:endParaRPr>
          </a:p>
          <a:p>
            <a:pPr marL="114300" indent="0" algn="r" rtl="1">
              <a:buNone/>
            </a:pPr>
            <a:endParaRPr lang="he-IL" sz="1600" dirty="0" smtClean="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81150"/>
            <a:ext cx="3331077"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61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יבוא סיפור חדש</a:t>
            </a:r>
            <a:r>
              <a:rPr lang="en-US" sz="3600" dirty="0" smtClean="0">
                <a:latin typeface="Calibri" panose="020F0502020204030204" pitchFamily="34" charset="0"/>
                <a:cs typeface="Calibri" panose="020F0502020204030204" pitchFamily="34" charset="0"/>
              </a:rPr>
              <a:t/>
            </a:r>
            <a:br>
              <a:rPr lang="en-US" sz="3600" dirty="0" smtClean="0">
                <a:latin typeface="Calibri" panose="020F0502020204030204" pitchFamily="34" charset="0"/>
                <a:cs typeface="Calibri" panose="020F0502020204030204" pitchFamily="34" charset="0"/>
              </a:rPr>
            </a:br>
            <a:r>
              <a:rPr lang="en-US" sz="3600" dirty="0" smtClean="0">
                <a:latin typeface="Calibri" panose="020F0502020204030204" pitchFamily="34" charset="0"/>
                <a:cs typeface="Calibri" panose="020F0502020204030204" pitchFamily="34" charset="0"/>
              </a:rPr>
              <a:t>Twine</a:t>
            </a:r>
            <a:r>
              <a:rPr lang="he-IL" sz="3600" dirty="0" smtClean="0">
                <a:latin typeface="Calibri" panose="020F0502020204030204" pitchFamily="34" charset="0"/>
                <a:cs typeface="Calibri" panose="020F0502020204030204" pitchFamily="34" charset="0"/>
              </a:rPr>
              <a:t> מ </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31</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smtClean="0">
                <a:latin typeface="Calibri" panose="020F0502020204030204" pitchFamily="34" charset="0"/>
                <a:cs typeface="Calibri" panose="020F0502020204030204" pitchFamily="34" charset="0"/>
              </a:rPr>
              <a:t>ה-</a:t>
            </a:r>
            <a:r>
              <a:rPr lang="en-US" sz="1600" dirty="0" smtClean="0">
                <a:latin typeface="Calibri" panose="020F0502020204030204" pitchFamily="34" charset="0"/>
                <a:cs typeface="Calibri" panose="020F0502020204030204" pitchFamily="34" charset="0"/>
              </a:rPr>
              <a:t>Cradle </a:t>
            </a:r>
            <a:r>
              <a:rPr lang="he-IL" sz="1600" dirty="0" smtClean="0">
                <a:latin typeface="Calibri" panose="020F0502020204030204" pitchFamily="34" charset="0"/>
                <a:cs typeface="Calibri" panose="020F0502020204030204" pitchFamily="34" charset="0"/>
              </a:rPr>
              <a:t> מקשיב </a:t>
            </a:r>
            <a:r>
              <a:rPr lang="he-IL" sz="1600" dirty="0">
                <a:latin typeface="Calibri" panose="020F0502020204030204" pitchFamily="34" charset="0"/>
                <a:cs typeface="Calibri" panose="020F0502020204030204" pitchFamily="34" charset="0"/>
              </a:rPr>
              <a:t>אם </a:t>
            </a:r>
            <a:r>
              <a:rPr lang="he-IL" sz="1600" dirty="0" smtClean="0">
                <a:latin typeface="Calibri" panose="020F0502020204030204" pitchFamily="34" charset="0"/>
                <a:cs typeface="Calibri" panose="020F0502020204030204" pitchFamily="34" charset="0"/>
              </a:rPr>
              <a:t>ישנם </a:t>
            </a:r>
            <a:r>
              <a:rPr lang="he-IL" sz="1600" dirty="0">
                <a:latin typeface="Calibri" panose="020F0502020204030204" pitchFamily="34" charset="0"/>
                <a:cs typeface="Calibri" panose="020F0502020204030204" pitchFamily="34" charset="0"/>
              </a:rPr>
              <a:t>קבצי </a:t>
            </a:r>
            <a:r>
              <a:rPr lang="en-US" sz="1600" dirty="0" smtClean="0">
                <a:latin typeface="Calibri" panose="020F0502020204030204" pitchFamily="34" charset="0"/>
                <a:cs typeface="Calibri" panose="020F0502020204030204" pitchFamily="34" charset="0"/>
              </a:rPr>
              <a:t>html </a:t>
            </a:r>
            <a:r>
              <a:rPr lang="he-IL" sz="1600" dirty="0" smtClean="0">
                <a:latin typeface="Calibri" panose="020F0502020204030204" pitchFamily="34" charset="0"/>
                <a:cs typeface="Calibri" panose="020F0502020204030204" pitchFamily="34" charset="0"/>
              </a:rPr>
              <a:t> או</a:t>
            </a:r>
            <a:r>
              <a:rPr lang="en-US" sz="1600" dirty="0" smtClean="0">
                <a:latin typeface="Calibri" panose="020F0502020204030204" pitchFamily="34" charset="0"/>
                <a:cs typeface="Calibri" panose="020F0502020204030204" pitchFamily="34" charset="0"/>
              </a:rPr>
              <a:t>twee </a:t>
            </a:r>
            <a:r>
              <a:rPr lang="he-IL" sz="1600" dirty="0" smtClean="0">
                <a:latin typeface="Calibri" panose="020F0502020204030204" pitchFamily="34" charset="0"/>
                <a:cs typeface="Calibri" panose="020F0502020204030204" pitchFamily="34" charset="0"/>
              </a:rPr>
              <a:t> בפרויקט </a:t>
            </a:r>
            <a:r>
              <a:rPr lang="he-IL" sz="1600" dirty="0">
                <a:latin typeface="Calibri" panose="020F0502020204030204" pitchFamily="34" charset="0"/>
                <a:cs typeface="Calibri" panose="020F0502020204030204" pitchFamily="34" charset="0"/>
              </a:rPr>
              <a:t>שלנו וממשיך לפעול על מנת לייבא אותם. הוא מתייחס </a:t>
            </a:r>
            <a:r>
              <a:rPr lang="he-IL" sz="1600" dirty="0" smtClean="0">
                <a:latin typeface="Calibri" panose="020F0502020204030204" pitchFamily="34" charset="0"/>
                <a:cs typeface="Calibri" panose="020F0502020204030204" pitchFamily="34" charset="0"/>
              </a:rPr>
              <a:t>ל </a:t>
            </a:r>
            <a:r>
              <a:rPr lang="en-US" sz="1600" dirty="0" smtClean="0">
                <a:latin typeface="Calibri" panose="020F0502020204030204" pitchFamily="34" charset="0"/>
                <a:cs typeface="Calibri" panose="020F0502020204030204" pitchFamily="34" charset="0"/>
              </a:rPr>
              <a:t>Twine </a:t>
            </a:r>
            <a:r>
              <a:rPr lang="he-IL" sz="1600" dirty="0" smtClean="0">
                <a:latin typeface="Calibri" panose="020F0502020204030204" pitchFamily="34" charset="0"/>
                <a:cs typeface="Calibri" panose="020F0502020204030204" pitchFamily="34" charset="0"/>
              </a:rPr>
              <a:t> כאל </a:t>
            </a:r>
            <a:r>
              <a:rPr lang="he-IL" sz="1600" dirty="0">
                <a:latin typeface="Calibri" panose="020F0502020204030204" pitchFamily="34" charset="0"/>
                <a:cs typeface="Calibri" panose="020F0502020204030204" pitchFamily="34" charset="0"/>
              </a:rPr>
              <a:t>לוגיקה ומתרגם אותו לסקריפט של </a:t>
            </a:r>
            <a:r>
              <a:rPr lang="en-US" sz="1600" dirty="0">
                <a:latin typeface="Calibri" panose="020F0502020204030204" pitchFamily="34" charset="0"/>
                <a:cs typeface="Calibri" panose="020F0502020204030204" pitchFamily="34" charset="0"/>
              </a:rPr>
              <a:t>html </a:t>
            </a:r>
            <a:r>
              <a:rPr lang="he-IL" sz="1600" dirty="0" smtClean="0">
                <a:latin typeface="Calibri" panose="020F0502020204030204" pitchFamily="34" charset="0"/>
                <a:cs typeface="Calibri" panose="020F0502020204030204" pitchFamily="34" charset="0"/>
              </a:rPr>
              <a:t> עם </a:t>
            </a:r>
            <a:r>
              <a:rPr lang="he-IL" sz="1600" dirty="0">
                <a:latin typeface="Calibri" panose="020F0502020204030204" pitchFamily="34" charset="0"/>
                <a:cs typeface="Calibri" panose="020F0502020204030204" pitchFamily="34" charset="0"/>
              </a:rPr>
              <a:t>מבנה דומה ואותו שם.</a:t>
            </a:r>
          </a:p>
          <a:p>
            <a:pPr marL="114300" indent="0" algn="r" rtl="1">
              <a:buNone/>
            </a:pPr>
            <a:r>
              <a:rPr lang="he-IL" sz="1600" dirty="0">
                <a:latin typeface="Calibri" panose="020F0502020204030204" pitchFamily="34" charset="0"/>
                <a:cs typeface="Calibri" panose="020F0502020204030204" pitchFamily="34" charset="0"/>
              </a:rPr>
              <a:t>כל סיפור יכול להיות </a:t>
            </a:r>
            <a:r>
              <a:rPr lang="he-IL" sz="1600" dirty="0" smtClean="0">
                <a:latin typeface="Calibri" panose="020F0502020204030204" pitchFamily="34" charset="0"/>
                <a:cs typeface="Calibri" panose="020F0502020204030204" pitchFamily="34" charset="0"/>
              </a:rPr>
              <a:t>מיובא </a:t>
            </a:r>
            <a:r>
              <a:rPr lang="he-IL" sz="1600" dirty="0">
                <a:latin typeface="Calibri" panose="020F0502020204030204" pitchFamily="34" charset="0"/>
                <a:cs typeface="Calibri" panose="020F0502020204030204" pitchFamily="34" charset="0"/>
              </a:rPr>
              <a:t>מספר רב של פעמים וכל פעם </a:t>
            </a:r>
            <a:r>
              <a:rPr lang="he-IL" sz="1600" dirty="0" smtClean="0">
                <a:latin typeface="Calibri" panose="020F0502020204030204" pitchFamily="34" charset="0"/>
                <a:cs typeface="Calibri" panose="020F0502020204030204" pitchFamily="34" charset="0"/>
              </a:rPr>
              <a:t>הסקריפטים משתנים בהתאם </a:t>
            </a:r>
            <a:r>
              <a:rPr lang="he-IL" sz="1600" dirty="0">
                <a:latin typeface="Calibri" panose="020F0502020204030204" pitchFamily="34" charset="0"/>
                <a:cs typeface="Calibri" panose="020F0502020204030204" pitchFamily="34" charset="0"/>
              </a:rPr>
              <a:t>(מה שמקל על המתכנת</a:t>
            </a:r>
            <a:r>
              <a:rPr lang="he-IL" sz="1600" dirty="0" smtClean="0">
                <a:latin typeface="Calibri" panose="020F0502020204030204" pitchFamily="34" charset="0"/>
                <a:cs typeface="Calibri" panose="020F0502020204030204" pitchFamily="34" charset="0"/>
              </a:rPr>
              <a:t>).</a:t>
            </a:r>
          </a:p>
          <a:p>
            <a:pPr marL="114300" indent="0" algn="r" rtl="1">
              <a:buNone/>
            </a:pPr>
            <a:r>
              <a:rPr lang="he-IL" sz="1600" dirty="0" smtClean="0">
                <a:latin typeface="Calibri" panose="020F0502020204030204" pitchFamily="34" charset="0"/>
                <a:cs typeface="Calibri" panose="020F0502020204030204" pitchFamily="34" charset="0"/>
              </a:rPr>
              <a:t>על מנת לייבא סיפור לפרויקט שלנו ניצור תיקייה חדשה בתוך ה </a:t>
            </a:r>
            <a:r>
              <a:rPr lang="en-US" sz="1600" dirty="0" smtClean="0">
                <a:latin typeface="Calibri" panose="020F0502020204030204" pitchFamily="34" charset="0"/>
                <a:cs typeface="Calibri" panose="020F0502020204030204" pitchFamily="34" charset="0"/>
              </a:rPr>
              <a:t>Assets</a:t>
            </a:r>
            <a:r>
              <a:rPr lang="he-IL" sz="1600" dirty="0" smtClean="0">
                <a:latin typeface="Calibri" panose="020F0502020204030204" pitchFamily="34" charset="0"/>
                <a:cs typeface="Calibri" panose="020F0502020204030204" pitchFamily="34" charset="0"/>
              </a:rPr>
              <a:t> ונקרא לה</a:t>
            </a:r>
            <a:r>
              <a:rPr lang="en-US" sz="1600" dirty="0" smtClean="0">
                <a:latin typeface="Calibri" panose="020F0502020204030204" pitchFamily="34" charset="0"/>
                <a:cs typeface="Calibri" panose="020F0502020204030204" pitchFamily="34" charset="0"/>
              </a:rPr>
              <a:t>Story </a:t>
            </a:r>
            <a:r>
              <a:rPr lang="he-IL" sz="1600" dirty="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ונוסיף לתוכה את הקובץ </a:t>
            </a:r>
            <a:r>
              <a:rPr lang="en-US" sz="1600" dirty="0">
                <a:latin typeface="Calibri" panose="020F0502020204030204" pitchFamily="34" charset="0"/>
                <a:cs typeface="Calibri" panose="020F0502020204030204" pitchFamily="34" charset="0"/>
              </a:rPr>
              <a:t>html</a:t>
            </a:r>
            <a:r>
              <a:rPr lang="he-IL" sz="1600" dirty="0" smtClean="0">
                <a:latin typeface="Calibri" panose="020F0502020204030204" pitchFamily="34" charset="0"/>
                <a:cs typeface="Calibri" panose="020F0502020204030204" pitchFamily="34" charset="0"/>
              </a:rPr>
              <a:t> של הסיפור שלנו.</a:t>
            </a:r>
            <a:r>
              <a:rPr lang="en-US" sz="1600" dirty="0" smtClean="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ניתן לשמור אותו ישירות בתיקייה או לגרור לתוכה את הקובץ.</a:t>
            </a:r>
          </a:p>
          <a:p>
            <a:pPr marL="114300" indent="0" algn="r" rtl="1">
              <a:buNone/>
            </a:pPr>
            <a:r>
              <a:rPr lang="he-IL" sz="1600" dirty="0" smtClean="0">
                <a:latin typeface="Calibri" panose="020F0502020204030204" pitchFamily="34" charset="0"/>
                <a:cs typeface="Calibri" panose="020F0502020204030204" pitchFamily="34" charset="0"/>
              </a:rPr>
              <a:t>לאחר שהוספנו את הקובץ של הסיפור. </a:t>
            </a:r>
            <a:r>
              <a:rPr lang="en-US" sz="1600" dirty="0" smtClean="0">
                <a:latin typeface="Calibri" panose="020F0502020204030204" pitchFamily="34" charset="0"/>
                <a:cs typeface="Calibri" panose="020F0502020204030204" pitchFamily="34" charset="0"/>
              </a:rPr>
              <a:t>Cradle</a:t>
            </a:r>
            <a:r>
              <a:rPr lang="he-IL" sz="1600" dirty="0" smtClean="0">
                <a:latin typeface="Calibri" panose="020F0502020204030204" pitchFamily="34" charset="0"/>
                <a:cs typeface="Calibri" panose="020F0502020204030204" pitchFamily="34" charset="0"/>
              </a:rPr>
              <a:t> מיד ייצור קובץ </a:t>
            </a:r>
            <a:r>
              <a:rPr lang="en-US" sz="1600" dirty="0" smtClean="0">
                <a:latin typeface="Calibri" panose="020F0502020204030204" pitchFamily="34" charset="0"/>
                <a:cs typeface="Calibri" panose="020F0502020204030204" pitchFamily="34" charset="0"/>
              </a:rPr>
              <a:t>Script</a:t>
            </a:r>
            <a:r>
              <a:rPr lang="he-IL" sz="1600" dirty="0" smtClean="0">
                <a:latin typeface="Calibri" panose="020F0502020204030204" pitchFamily="34" charset="0"/>
                <a:cs typeface="Calibri" panose="020F0502020204030204" pitchFamily="34" charset="0"/>
              </a:rPr>
              <a:t> המכיל את כל המידע של הסיפור שלנו באותה תיקייה.</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57350"/>
            <a:ext cx="2057400" cy="30581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57350"/>
            <a:ext cx="2057400" cy="30611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1000"/>
                                        <p:tgtEl>
                                          <p:spTgt spid="3075"/>
                                        </p:tgtEl>
                                      </p:cBhvr>
                                    </p:animEffect>
                                    <p:anim calcmode="lin" valueType="num">
                                      <p:cBhvr>
                                        <p:cTn id="8" dur="1000" fill="hold"/>
                                        <p:tgtEl>
                                          <p:spTgt spid="3075"/>
                                        </p:tgtEl>
                                        <p:attrNameLst>
                                          <p:attrName>ppt_x</p:attrName>
                                        </p:attrNameLst>
                                      </p:cBhvr>
                                      <p:tavLst>
                                        <p:tav tm="0">
                                          <p:val>
                                            <p:strVal val="#ppt_x"/>
                                          </p:val>
                                        </p:tav>
                                        <p:tav tm="100000">
                                          <p:val>
                                            <p:strVal val="#ppt_x"/>
                                          </p:val>
                                        </p:tav>
                                      </p:tavLst>
                                    </p:anim>
                                    <p:anim calcmode="lin" valueType="num">
                                      <p:cBhvr>
                                        <p:cTn id="9"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0"/>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smtClean="0">
                <a:latin typeface="Calibri" panose="020F0502020204030204" pitchFamily="34" charset="0"/>
                <a:cs typeface="Calibri" panose="020F0502020204030204" pitchFamily="34" charset="0"/>
              </a:rPr>
              <a:t>Story-Script</a:t>
            </a:r>
            <a:endParaRPr sz="3600" dirty="0">
              <a:latin typeface="Calibri" panose="020F0502020204030204" pitchFamily="34" charset="0"/>
              <a:cs typeface="Calibri" panose="020F0502020204030204" pitchFamily="34" charset="0"/>
            </a:endParaRPr>
          </a:p>
        </p:txBody>
      </p:sp>
      <p:sp>
        <p:nvSpPr>
          <p:cNvPr id="203" name="Google Shape;203;p2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32</a:t>
            </a:fld>
            <a:endParaRPr/>
          </a:p>
        </p:txBody>
      </p:sp>
      <p:sp>
        <p:nvSpPr>
          <p:cNvPr id="2" name="Text Placeholder 1"/>
          <p:cNvSpPr>
            <a:spLocks noGrp="1"/>
          </p:cNvSpPr>
          <p:nvPr>
            <p:ph type="body" idx="2"/>
          </p:nvPr>
        </p:nvSpPr>
        <p:spPr>
          <a:xfrm>
            <a:off x="3276600" y="1733550"/>
            <a:ext cx="5410205" cy="3016500"/>
          </a:xfrm>
        </p:spPr>
        <p:txBody>
          <a:bodyPr/>
          <a:lstStyle/>
          <a:p>
            <a:pPr marL="114300" indent="0" algn="r" rtl="1">
              <a:buNone/>
            </a:pPr>
            <a:r>
              <a:rPr lang="he-IL" sz="1600" dirty="0">
                <a:latin typeface="Calibri" panose="020F0502020204030204" pitchFamily="34" charset="0"/>
                <a:cs typeface="Calibri" panose="020F0502020204030204" pitchFamily="34" charset="0"/>
              </a:rPr>
              <a:t>ברגע שאנו מייבאים את הסיפור ונוצר לנו סקריפט – </a:t>
            </a:r>
            <a:r>
              <a:rPr lang="he-IL" sz="1600" dirty="0" smtClean="0">
                <a:latin typeface="Calibri" panose="020F0502020204030204" pitchFamily="34" charset="0"/>
                <a:cs typeface="Calibri" panose="020F0502020204030204" pitchFamily="34" charset="0"/>
              </a:rPr>
              <a:t>נוסיף אותו </a:t>
            </a:r>
            <a:r>
              <a:rPr lang="he-IL" sz="1600" dirty="0">
                <a:latin typeface="Calibri" panose="020F0502020204030204" pitchFamily="34" charset="0"/>
                <a:cs typeface="Calibri" panose="020F0502020204030204" pitchFamily="34" charset="0"/>
              </a:rPr>
              <a:t>לאובייקט בסצנה כמו שאנו מוסיפים סקריפט רגיל.</a:t>
            </a:r>
          </a:p>
          <a:p>
            <a:pPr marL="114300" indent="0" algn="r" rtl="1">
              <a:buNone/>
            </a:pPr>
            <a:r>
              <a:rPr lang="he-IL" sz="1600" dirty="0">
                <a:latin typeface="Calibri" panose="020F0502020204030204" pitchFamily="34" charset="0"/>
                <a:cs typeface="Calibri" panose="020F0502020204030204" pitchFamily="34" charset="0"/>
              </a:rPr>
              <a:t>כל </a:t>
            </a:r>
            <a:r>
              <a:rPr lang="he-IL" sz="1600" dirty="0" err="1">
                <a:latin typeface="Calibri" panose="020F0502020204030204" pitchFamily="34" charset="0"/>
                <a:cs typeface="Calibri" panose="020F0502020204030204" pitchFamily="34" charset="0"/>
              </a:rPr>
              <a:t>סקריפטי</a:t>
            </a:r>
            <a:r>
              <a:rPr lang="he-IL" sz="1600" dirty="0">
                <a:latin typeface="Calibri" panose="020F0502020204030204" pitchFamily="34" charset="0"/>
                <a:cs typeface="Calibri" panose="020F0502020204030204" pitchFamily="34" charset="0"/>
              </a:rPr>
              <a:t> הסיפורים כוללים את מאפייני העורך הבאים:</a:t>
            </a:r>
          </a:p>
          <a:p>
            <a:pPr algn="r" rtl="1"/>
            <a:r>
              <a:rPr lang="en-US" sz="1600" dirty="0" smtClean="0">
                <a:latin typeface="Calibri" panose="020F0502020204030204" pitchFamily="34" charset="0"/>
                <a:cs typeface="Calibri" panose="020F0502020204030204" pitchFamily="34" charset="0"/>
              </a:rPr>
              <a:t>AutoPlay</a:t>
            </a:r>
            <a:r>
              <a:rPr lang="he-IL" sz="1600" dirty="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כשהפרמטר </a:t>
            </a:r>
            <a:r>
              <a:rPr lang="he-IL" sz="1600" dirty="0">
                <a:latin typeface="Calibri" panose="020F0502020204030204" pitchFamily="34" charset="0"/>
                <a:cs typeface="Calibri" panose="020F0502020204030204" pitchFamily="34" charset="0"/>
              </a:rPr>
              <a:t>הזה הוא </a:t>
            </a:r>
            <a:r>
              <a:rPr lang="en-US" sz="1600" dirty="0">
                <a:latin typeface="Calibri" panose="020F0502020204030204" pitchFamily="34" charset="0"/>
                <a:cs typeface="Calibri" panose="020F0502020204030204" pitchFamily="34" charset="0"/>
              </a:rPr>
              <a:t>true </a:t>
            </a:r>
            <a:r>
              <a:rPr lang="he-IL" sz="1600" dirty="0" smtClean="0">
                <a:latin typeface="Calibri" panose="020F0502020204030204" pitchFamily="34" charset="0"/>
                <a:cs typeface="Calibri" panose="020F0502020204030204" pitchFamily="34" charset="0"/>
              </a:rPr>
              <a:t> אז </a:t>
            </a:r>
            <a:r>
              <a:rPr lang="he-IL" sz="1600" dirty="0">
                <a:latin typeface="Calibri" panose="020F0502020204030204" pitchFamily="34" charset="0"/>
                <a:cs typeface="Calibri" panose="020F0502020204030204" pitchFamily="34" charset="0"/>
              </a:rPr>
              <a:t>הוא מתחיל לנגן את הסיפור </a:t>
            </a:r>
            <a:r>
              <a:rPr lang="he-IL" sz="1600" dirty="0" smtClean="0">
                <a:latin typeface="Calibri" panose="020F0502020204030204" pitchFamily="34" charset="0"/>
                <a:cs typeface="Calibri" panose="020F0502020204030204" pitchFamily="34" charset="0"/>
              </a:rPr>
              <a:t>באופן </a:t>
            </a:r>
            <a:r>
              <a:rPr lang="he-IL" sz="1600" dirty="0">
                <a:latin typeface="Calibri" panose="020F0502020204030204" pitchFamily="34" charset="0"/>
                <a:cs typeface="Calibri" panose="020F0502020204030204" pitchFamily="34" charset="0"/>
              </a:rPr>
              <a:t>אוטומטי בתחילת המשחק.</a:t>
            </a:r>
          </a:p>
          <a:p>
            <a:pPr algn="r" rtl="1"/>
            <a:r>
              <a:rPr lang="en-US" sz="1600" dirty="0" err="1" smtClean="0">
                <a:latin typeface="Calibri" panose="020F0502020204030204" pitchFamily="34" charset="0"/>
                <a:cs typeface="Calibri" panose="020F0502020204030204" pitchFamily="34" charset="0"/>
              </a:rPr>
              <a:t>StartPassage</a:t>
            </a:r>
            <a:r>
              <a:rPr lang="en-US" sz="1600" dirty="0" smtClean="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 מציין </a:t>
            </a:r>
            <a:r>
              <a:rPr lang="he-IL" sz="1600" dirty="0">
                <a:latin typeface="Calibri" panose="020F0502020204030204" pitchFamily="34" charset="0"/>
                <a:cs typeface="Calibri" panose="020F0502020204030204" pitchFamily="34" charset="0"/>
              </a:rPr>
              <a:t>מאיזה מעבר להתחיל לנגן.</a:t>
            </a:r>
          </a:p>
          <a:p>
            <a:pPr algn="r" rtl="1"/>
            <a:r>
              <a:rPr lang="en-US" sz="1600" dirty="0" err="1" smtClean="0">
                <a:latin typeface="Calibri" panose="020F0502020204030204" pitchFamily="34" charset="0"/>
                <a:cs typeface="Calibri" panose="020F0502020204030204" pitchFamily="34" charset="0"/>
              </a:rPr>
              <a:t>AdditionalCues</a:t>
            </a:r>
            <a:r>
              <a:rPr lang="en-US" sz="1600" dirty="0" smtClean="0">
                <a:latin typeface="Calibri" panose="020F0502020204030204" pitchFamily="34" charset="0"/>
                <a:cs typeface="Calibri" panose="020F0502020204030204" pitchFamily="34" charset="0"/>
              </a:rPr>
              <a:t> </a:t>
            </a:r>
            <a:r>
              <a:rPr lang="he-IL" sz="1600" dirty="0" smtClean="0">
                <a:latin typeface="Calibri" panose="020F0502020204030204" pitchFamily="34" charset="0"/>
                <a:cs typeface="Calibri" panose="020F0502020204030204" pitchFamily="34" charset="0"/>
              </a:rPr>
              <a:t> אובייקטים </a:t>
            </a:r>
            <a:r>
              <a:rPr lang="he-IL" sz="1600" dirty="0">
                <a:latin typeface="Calibri" panose="020F0502020204030204" pitchFamily="34" charset="0"/>
                <a:cs typeface="Calibri" panose="020F0502020204030204" pitchFamily="34" charset="0"/>
              </a:rPr>
              <a:t>נוספים עליהם צריך </a:t>
            </a:r>
            <a:r>
              <a:rPr lang="he-IL" sz="1600" dirty="0" smtClean="0">
                <a:latin typeface="Calibri" panose="020F0502020204030204" pitchFamily="34" charset="0"/>
                <a:cs typeface="Calibri" panose="020F0502020204030204" pitchFamily="34" charset="0"/>
              </a:rPr>
              <a:t>לחפש </a:t>
            </a:r>
            <a:r>
              <a:rPr lang="en-US" sz="1600" dirty="0">
                <a:latin typeface="Calibri" panose="020F0502020204030204" pitchFamily="34" charset="0"/>
                <a:cs typeface="Calibri" panose="020F0502020204030204" pitchFamily="34" charset="0"/>
              </a:rPr>
              <a:t>cues</a:t>
            </a:r>
            <a:r>
              <a:rPr lang="he-IL" sz="1600" dirty="0" smtClean="0">
                <a:latin typeface="Calibri" panose="020F0502020204030204" pitchFamily="34" charset="0"/>
                <a:cs typeface="Calibri" panose="020F0502020204030204" pitchFamily="34" charset="0"/>
              </a:rPr>
              <a:t>. </a:t>
            </a:r>
          </a:p>
          <a:p>
            <a:pPr algn="r" rtl="1"/>
            <a:r>
              <a:rPr lang="en-US" sz="1600" dirty="0" err="1" smtClean="0">
                <a:latin typeface="Calibri" panose="020F0502020204030204" pitchFamily="34" charset="0"/>
                <a:cs typeface="Calibri" panose="020F0502020204030204" pitchFamily="34" charset="0"/>
              </a:rPr>
              <a:t>OutputStyleTags</a:t>
            </a:r>
            <a:r>
              <a:rPr lang="en-US" sz="1600" dirty="0" smtClean="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הסיפור יפיק תגיות המציינות מידע על תוכן הסיפור.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64307"/>
            <a:ext cx="3515402" cy="1206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2132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idx="4294967295"/>
          </p:nvPr>
        </p:nvSpPr>
        <p:spPr>
          <a:xfrm>
            <a:off x="457200" y="1850350"/>
            <a:ext cx="548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7200" dirty="0" smtClean="0"/>
              <a:t>נ</a:t>
            </a:r>
            <a:r>
              <a:rPr lang="he-IL" sz="7200" dirty="0" smtClean="0">
                <a:latin typeface="Calibri" panose="020F0502020204030204" pitchFamily="34" charset="0"/>
                <a:cs typeface="Calibri" panose="020F0502020204030204" pitchFamily="34" charset="0"/>
              </a:rPr>
              <a:t>עבור להדגמה!</a:t>
            </a:r>
            <a:endParaRPr sz="7200" dirty="0">
              <a:latin typeface="Calibri" panose="020F0502020204030204" pitchFamily="34" charset="0"/>
              <a:cs typeface="Calibri" panose="020F0502020204030204" pitchFamily="34" charset="0"/>
            </a:endParaRPr>
          </a:p>
        </p:txBody>
      </p:sp>
      <p:sp>
        <p:nvSpPr>
          <p:cNvPr id="181" name="Google Shape;181;p19"/>
          <p:cNvSpPr txBox="1">
            <a:spLocks noGrp="1"/>
          </p:cNvSpPr>
          <p:nvPr>
            <p:ph type="subTitle" idx="4294967295"/>
          </p:nvPr>
        </p:nvSpPr>
        <p:spPr>
          <a:xfrm>
            <a:off x="457200" y="2992752"/>
            <a:ext cx="54861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he-IL" sz="1800" dirty="0" smtClean="0">
                <a:solidFill>
                  <a:srgbClr val="FFFFFF"/>
                </a:solidFill>
                <a:latin typeface="Calibri" panose="020F0502020204030204" pitchFamily="34" charset="0"/>
                <a:cs typeface="Calibri" panose="020F0502020204030204" pitchFamily="34" charset="0"/>
              </a:rPr>
              <a:t>ניצור סיפור חדש בתוך </a:t>
            </a:r>
            <a:r>
              <a:rPr lang="he-IL" sz="1800" dirty="0" err="1" smtClean="0">
                <a:solidFill>
                  <a:srgbClr val="FFFFFF"/>
                </a:solidFill>
                <a:latin typeface="Calibri" panose="020F0502020204030204" pitchFamily="34" charset="0"/>
                <a:cs typeface="Calibri" panose="020F0502020204030204" pitchFamily="34" charset="0"/>
              </a:rPr>
              <a:t>יוניטי</a:t>
            </a:r>
            <a:r>
              <a:rPr lang="he-IL" sz="1800" dirty="0">
                <a:solidFill>
                  <a:srgbClr val="FFFFFF"/>
                </a:solidFill>
                <a:latin typeface="Calibri" panose="020F0502020204030204" pitchFamily="34" charset="0"/>
                <a:cs typeface="Calibri" panose="020F0502020204030204" pitchFamily="34" charset="0"/>
              </a:rPr>
              <a:t>!</a:t>
            </a:r>
            <a:endParaRPr sz="1800" dirty="0">
              <a:solidFill>
                <a:srgbClr val="FFFFFF"/>
              </a:solidFill>
              <a:latin typeface="Calibri" panose="020F0502020204030204" pitchFamily="34" charset="0"/>
              <a:cs typeface="Calibri" panose="020F0502020204030204" pitchFamily="34" charset="0"/>
            </a:endParaRPr>
          </a:p>
        </p:txBody>
      </p:sp>
      <p:sp>
        <p:nvSpPr>
          <p:cNvPr id="195" name="Google Shape;195;p19"/>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33</a:t>
            </a:fld>
            <a:endParaRPr>
              <a:solidFill>
                <a:srgbClr val="FFFFFF"/>
              </a:solidFill>
            </a:endParaRPr>
          </a:p>
        </p:txBody>
      </p:sp>
    </p:spTree>
    <p:extLst>
      <p:ext uri="{BB962C8B-B14F-4D97-AF65-F5344CB8AC3E}">
        <p14:creationId xmlns:p14="http://schemas.microsoft.com/office/powerpoint/2010/main" val="2994787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9" name="Google Shape;259;p2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34</a:t>
            </a:fld>
            <a:endParaRPr>
              <a:solidFill>
                <a:srgbClr val="FFFFFF"/>
              </a:solidFill>
            </a:endParaRPr>
          </a:p>
        </p:txBody>
      </p:sp>
      <p:sp>
        <p:nvSpPr>
          <p:cNvPr id="12" name="Google Shape;180;p19"/>
          <p:cNvSpPr txBox="1">
            <a:spLocks/>
          </p:cNvSpPr>
          <p:nvPr/>
        </p:nvSpPr>
        <p:spPr>
          <a:xfrm>
            <a:off x="457200" y="1850350"/>
            <a:ext cx="5486100" cy="11598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1pPr>
            <a:lvl2pPr marR="0" lvl="1"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2pPr>
            <a:lvl3pPr marR="0" lvl="2"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3pPr>
            <a:lvl4pPr marR="0" lvl="3"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4pPr>
            <a:lvl5pPr marR="0" lvl="4"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5pPr>
            <a:lvl6pPr marR="0" lvl="5"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6pPr>
            <a:lvl7pPr marR="0" lvl="6"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7pPr>
            <a:lvl8pPr marR="0" lvl="7"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8pPr>
            <a:lvl9pPr marR="0" lvl="8" algn="l" rtl="0">
              <a:lnSpc>
                <a:spcPct val="90000"/>
              </a:lnSpc>
              <a:spcBef>
                <a:spcPts val="0"/>
              </a:spcBef>
              <a:spcAft>
                <a:spcPts val="0"/>
              </a:spcAft>
              <a:buClr>
                <a:schemeClr val="lt1"/>
              </a:buClr>
              <a:buSzPts val="3200"/>
              <a:buFont typeface="Roboto Slab"/>
              <a:buNone/>
              <a:defRPr sz="3200" b="1" i="0" u="none" strike="noStrike" cap="none">
                <a:solidFill>
                  <a:schemeClr val="lt1"/>
                </a:solidFill>
                <a:latin typeface="Roboto Slab"/>
                <a:ea typeface="Roboto Slab"/>
                <a:cs typeface="Roboto Slab"/>
                <a:sym typeface="Roboto Slab"/>
              </a:defRPr>
            </a:lvl9pPr>
          </a:lstStyle>
          <a:p>
            <a:r>
              <a:rPr lang="he-IL" sz="7200" dirty="0" smtClean="0">
                <a:latin typeface="Calibri" panose="020F0502020204030204" pitchFamily="34" charset="0"/>
                <a:cs typeface="Calibri" panose="020F0502020204030204" pitchFamily="34" charset="0"/>
              </a:rPr>
              <a:t>תודה רבה!</a:t>
            </a:r>
            <a:endParaRPr lang="he-IL" sz="7200" dirty="0">
              <a:latin typeface="Calibri" panose="020F0502020204030204" pitchFamily="34" charset="0"/>
              <a:cs typeface="Calibri" panose="020F0502020204030204" pitchFamily="34" charset="0"/>
            </a:endParaRPr>
          </a:p>
        </p:txBody>
      </p:sp>
      <p:sp>
        <p:nvSpPr>
          <p:cNvPr id="13" name="Google Shape;181;p19"/>
          <p:cNvSpPr txBox="1">
            <a:spLocks/>
          </p:cNvSpPr>
          <p:nvPr/>
        </p:nvSpPr>
        <p:spPr>
          <a:xfrm>
            <a:off x="457200" y="2992752"/>
            <a:ext cx="54861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Chivo"/>
              <a:buChar char="▰"/>
              <a:defRPr sz="2400" b="0" i="0" u="none" strike="noStrike" cap="none">
                <a:solidFill>
                  <a:schemeClr val="dk1"/>
                </a:solidFill>
                <a:latin typeface="Chivo"/>
                <a:ea typeface="Chivo"/>
                <a:cs typeface="Chivo"/>
                <a:sym typeface="Chivo"/>
              </a:defRPr>
            </a:lvl1pPr>
            <a:lvl2pPr marL="914400" marR="0" lvl="1"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2pPr>
            <a:lvl3pPr marL="1371600" marR="0" lvl="2" indent="-381000" algn="l" rtl="0">
              <a:lnSpc>
                <a:spcPct val="115000"/>
              </a:lnSpc>
              <a:spcBef>
                <a:spcPts val="0"/>
              </a:spcBef>
              <a:spcAft>
                <a:spcPts val="0"/>
              </a:spcAft>
              <a:buClr>
                <a:schemeClr val="accent5"/>
              </a:buClr>
              <a:buSzPts val="2400"/>
              <a:buFont typeface="Chivo"/>
              <a:buChar char="▰"/>
              <a:defRPr sz="2400" b="0" i="0" u="none" strike="noStrike" cap="none">
                <a:solidFill>
                  <a:schemeClr val="dk1"/>
                </a:solidFill>
                <a:latin typeface="Chivo"/>
                <a:ea typeface="Chivo"/>
                <a:cs typeface="Chivo"/>
                <a:sym typeface="Chivo"/>
              </a:defRPr>
            </a:lvl3pPr>
            <a:lvl4pPr marL="1828800" marR="0" lvl="3"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4pPr>
            <a:lvl5pPr marL="2286000" marR="0" lvl="4"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5pPr>
            <a:lvl6pPr marL="2743200" marR="0" lvl="5"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6pPr>
            <a:lvl7pPr marL="3200400" marR="0" lvl="6"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7pPr>
            <a:lvl8pPr marL="3657600" marR="0" lvl="7"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8pPr>
            <a:lvl9pPr marL="4114800" marR="0" lvl="8" indent="-381000" algn="l" rtl="0">
              <a:lnSpc>
                <a:spcPct val="115000"/>
              </a:lnSpc>
              <a:spcBef>
                <a:spcPts val="0"/>
              </a:spcBef>
              <a:spcAft>
                <a:spcPts val="0"/>
              </a:spcAft>
              <a:buClr>
                <a:schemeClr val="dk1"/>
              </a:buClr>
              <a:buSzPts val="2400"/>
              <a:buFont typeface="Chivo"/>
              <a:buChar char="▰"/>
              <a:defRPr sz="2400" b="0" i="0" u="none" strike="noStrike" cap="none">
                <a:solidFill>
                  <a:schemeClr val="dk1"/>
                </a:solidFill>
                <a:latin typeface="Chivo"/>
                <a:ea typeface="Chivo"/>
                <a:cs typeface="Chivo"/>
                <a:sym typeface="Chivo"/>
              </a:defRPr>
            </a:lvl9pPr>
          </a:lstStyle>
          <a:p>
            <a:pPr marL="0" indent="0" algn="ctr">
              <a:buFont typeface="Chivo"/>
              <a:buNone/>
            </a:pPr>
            <a:r>
              <a:rPr lang="he-IL" sz="1800" dirty="0" smtClean="0">
                <a:solidFill>
                  <a:srgbClr val="FFFFFF"/>
                </a:solidFill>
                <a:latin typeface="Calibri" panose="020F0502020204030204" pitchFamily="34" charset="0"/>
                <a:cs typeface="Calibri" panose="020F0502020204030204" pitchFamily="34" charset="0"/>
              </a:rPr>
              <a:t>שאלות?</a:t>
            </a:r>
            <a:endParaRPr lang="he-IL" sz="1800" dirty="0">
              <a:solidFill>
                <a:srgbClr val="FFFFFF"/>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9525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
            </a:r>
            <a:br>
              <a:rPr lang="he-IL"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 עצי שיחה</a:t>
            </a:r>
            <a:r>
              <a:rPr lang="en-US" sz="3600" dirty="0" smtClean="0">
                <a:latin typeface="Calibri" panose="020F0502020204030204" pitchFamily="34" charset="0"/>
                <a:cs typeface="Calibri" panose="020F0502020204030204" pitchFamily="34" charset="0"/>
              </a:rPr>
              <a:t/>
            </a:r>
            <a:br>
              <a:rPr lang="en-US"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 ועלילה מתפצלת</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sp>
        <p:nvSpPr>
          <p:cNvPr id="10"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dirty="0" smtClean="0">
                <a:latin typeface="Calibri" panose="020F0502020204030204" pitchFamily="34" charset="0"/>
                <a:cs typeface="Calibri" panose="020F0502020204030204" pitchFamily="34" charset="0"/>
              </a:rPr>
              <a:t>עצים המכתיבים את התפתחות עלילת המשחק.</a:t>
            </a:r>
          </a:p>
          <a:p>
            <a:pPr marL="457200" lvl="0" indent="-381000" algn="r" rtl="1">
              <a:spcBef>
                <a:spcPts val="600"/>
              </a:spcBef>
              <a:spcAft>
                <a:spcPts val="0"/>
              </a:spcAft>
              <a:buSzPts val="2400"/>
              <a:buChar char="▰"/>
            </a:pPr>
            <a:r>
              <a:rPr lang="he-IL" dirty="0" smtClean="0">
                <a:latin typeface="Calibri" panose="020F0502020204030204" pitchFamily="34" charset="0"/>
                <a:cs typeface="Calibri" panose="020F0502020204030204" pitchFamily="34" charset="0"/>
              </a:rPr>
              <a:t>עלילת המשחק משתנה תוך כדי המשחק.</a:t>
            </a:r>
          </a:p>
          <a:p>
            <a:pPr indent="-381000" algn="r" rtl="1">
              <a:buSzPts val="2400"/>
            </a:pPr>
            <a:r>
              <a:rPr lang="he-IL" dirty="0">
                <a:latin typeface="Calibri" panose="020F0502020204030204" pitchFamily="34" charset="0"/>
                <a:cs typeface="Calibri" panose="020F0502020204030204" pitchFamily="34" charset="0"/>
              </a:rPr>
              <a:t>מאפשרים ליצור משחק עם אפשרויות שונות, כך שכל </a:t>
            </a:r>
            <a:r>
              <a:rPr lang="he-IL" dirty="0" smtClean="0">
                <a:latin typeface="Calibri" panose="020F0502020204030204" pitchFamily="34" charset="0"/>
                <a:cs typeface="Calibri" panose="020F0502020204030204" pitchFamily="34" charset="0"/>
              </a:rPr>
              <a:t>החלטה </a:t>
            </a:r>
            <a:r>
              <a:rPr lang="he-IL" dirty="0">
                <a:latin typeface="Calibri" panose="020F0502020204030204" pitchFamily="34" charset="0"/>
                <a:cs typeface="Calibri" panose="020F0502020204030204" pitchFamily="34" charset="0"/>
              </a:rPr>
              <a:t>שנעשית ע"י השחקן מובילה אותו למקום אחר ולסוג נוסף של אפשרויות. </a:t>
            </a:r>
            <a:endParaRPr lang="en-US" dirty="0">
              <a:latin typeface="Calibri" panose="020F0502020204030204" pitchFamily="34" charset="0"/>
              <a:cs typeface="Calibri" panose="020F0502020204030204" pitchFamily="34" charset="0"/>
            </a:endParaRPr>
          </a:p>
          <a:p>
            <a:pPr marL="457200" lvl="0" indent="-381000" algn="r" rtl="1">
              <a:spcBef>
                <a:spcPts val="600"/>
              </a:spcBef>
              <a:spcAft>
                <a:spcPts val="0"/>
              </a:spcAft>
              <a:buSzPts val="2400"/>
              <a:buChar char="▰"/>
            </a:pPr>
            <a:endParaRPr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09750"/>
            <a:ext cx="2811402" cy="2876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למה כדאי להשתמש?</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5</a:t>
            </a:fld>
            <a:endParaRPr/>
          </a:p>
        </p:txBody>
      </p:sp>
      <p:sp>
        <p:nvSpPr>
          <p:cNvPr id="6" name="Text Placeholder 1"/>
          <p:cNvSpPr>
            <a:spLocks noGrp="1"/>
          </p:cNvSpPr>
          <p:nvPr>
            <p:ph type="body" idx="2"/>
          </p:nvPr>
        </p:nvSpPr>
        <p:spPr>
          <a:xfrm>
            <a:off x="3276600" y="1733550"/>
            <a:ext cx="5410205" cy="3016500"/>
          </a:xfrm>
        </p:spPr>
        <p:txBody>
          <a:bodyPr/>
          <a:lstStyle/>
          <a:p>
            <a:pPr algn="r" rtl="1"/>
            <a:r>
              <a:rPr lang="he-IL" dirty="0" smtClean="0">
                <a:latin typeface="Calibri" panose="020F0502020204030204" pitchFamily="34" charset="0"/>
                <a:cs typeface="Calibri" panose="020F0502020204030204" pitchFamily="34" charset="0"/>
              </a:rPr>
              <a:t>על מנת שהקוד שאנו כותבים יישאר נקי, מסודר וקריא – בעזרת התוכנה אפשר להימנע מכתיבת תנאים מרובים שעלולים לגרום לקוד שלנו להראות מסורבל ולא ברור.</a:t>
            </a:r>
          </a:p>
          <a:p>
            <a:pPr algn="r" rtl="1"/>
            <a:r>
              <a:rPr lang="he-IL" dirty="0" smtClean="0">
                <a:latin typeface="Calibri" panose="020F0502020204030204" pitchFamily="34" charset="0"/>
                <a:cs typeface="Calibri" panose="020F0502020204030204" pitchFamily="34" charset="0"/>
              </a:rPr>
              <a:t>מאפשר ל</a:t>
            </a:r>
            <a:r>
              <a:rPr lang="he-IL" dirty="0">
                <a:latin typeface="Calibri" panose="020F0502020204030204" pitchFamily="34" charset="0"/>
                <a:cs typeface="Calibri" panose="020F0502020204030204" pitchFamily="34" charset="0"/>
              </a:rPr>
              <a:t>מתכנת</a:t>
            </a:r>
            <a:r>
              <a:rPr lang="he-IL" dirty="0" smtClean="0">
                <a:latin typeface="Calibri" panose="020F0502020204030204" pitchFamily="34" charset="0"/>
                <a:cs typeface="Calibri" panose="020F0502020204030204" pitchFamily="34" charset="0"/>
              </a:rPr>
              <a:t> לראות את הסיפור/ התסריט בצורה מסודרת ומובנת. מאפשר לראות את התמונה הגדולה ולא שיחה ספציפית.</a:t>
            </a:r>
          </a:p>
          <a:p>
            <a:pPr algn="r" rtl="1">
              <a:buFont typeface="Courier New" panose="02070309020205020404" pitchFamily="49" charset="0"/>
              <a:buChar char="o"/>
            </a:pPr>
            <a:endParaRPr lang="en-US" dirty="0"/>
          </a:p>
        </p:txBody>
      </p:sp>
    </p:spTree>
    <p:extLst>
      <p:ext uri="{BB962C8B-B14F-4D97-AF65-F5344CB8AC3E}">
        <p14:creationId xmlns:p14="http://schemas.microsoft.com/office/powerpoint/2010/main" val="2564007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איפה נתקלנו?</a:t>
            </a:r>
            <a:endParaRPr sz="44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sp>
        <p:nvSpPr>
          <p:cNvPr id="10"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76200" lvl="0" indent="0" algn="r" rtl="1">
              <a:spcBef>
                <a:spcPts val="600"/>
              </a:spcBef>
              <a:spcAft>
                <a:spcPts val="0"/>
              </a:spcAft>
              <a:buSzPts val="2400"/>
              <a:buNone/>
            </a:pPr>
            <a:r>
              <a:rPr lang="he-IL" dirty="0" smtClean="0">
                <a:latin typeface="Calibri" panose="020F0502020204030204" pitchFamily="34" charset="0"/>
                <a:cs typeface="Calibri" panose="020F0502020204030204" pitchFamily="34" charset="0"/>
              </a:rPr>
              <a:t>קיימים משחקים רבים שבהם השחקן יכול לקיים שיחות עם דמויות שונות כאשר כל בחירה של השחקן משנה את מבנה והמשך העלילה. לרוב שיחות אלה הן חלק מהמשחק ולא המשחק כולו.</a:t>
            </a:r>
          </a:p>
          <a:p>
            <a:pPr marL="76200" lvl="0" indent="0" algn="r" rtl="1">
              <a:spcBef>
                <a:spcPts val="600"/>
              </a:spcBef>
              <a:spcAft>
                <a:spcPts val="0"/>
              </a:spcAft>
              <a:buSzPts val="2400"/>
              <a:buNone/>
            </a:pPr>
            <a:endParaRPr lang="he-IL" dirty="0">
              <a:latin typeface="Calibri" panose="020F0502020204030204" pitchFamily="34" charset="0"/>
              <a:cs typeface="Calibri" panose="020F0502020204030204" pitchFamily="34" charset="0"/>
            </a:endParaRPr>
          </a:p>
          <a:p>
            <a:pPr marL="76200" lvl="0" indent="0" algn="r" rtl="1">
              <a:spcBef>
                <a:spcPts val="600"/>
              </a:spcBef>
              <a:spcAft>
                <a:spcPts val="0"/>
              </a:spcAft>
              <a:buSzPts val="2400"/>
              <a:buNone/>
            </a:pPr>
            <a:r>
              <a:rPr lang="he-IL" dirty="0" smtClean="0">
                <a:latin typeface="Calibri" panose="020F0502020204030204" pitchFamily="34" charset="0"/>
                <a:cs typeface="Calibri" panose="020F0502020204030204" pitchFamily="34" charset="0"/>
              </a:rPr>
              <a:t>כמו כן, ישנם משחקים שהם משחקים סיפוריים. כלומר, משחקים שבמהלך כל המשחק השחקן מבצע שיחות עם התוכנה.</a:t>
            </a:r>
            <a:endParaRPr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28043"/>
            <a:ext cx="4165862" cy="235398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64" y="338726"/>
            <a:ext cx="4165862" cy="234329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996" y="1123950"/>
            <a:ext cx="4165861" cy="2343297"/>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7315" y="1733550"/>
            <a:ext cx="3814642" cy="3259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523" y="1505033"/>
            <a:ext cx="4114800" cy="34876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7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איך מתחילים?</a:t>
            </a:r>
            <a:endParaRPr sz="3600" dirty="0">
              <a:latin typeface="Calibri" panose="020F0502020204030204" pitchFamily="34" charset="0"/>
              <a:cs typeface="Calibri" panose="020F0502020204030204" pitchFamily="34" charset="0"/>
            </a:endParaRPr>
          </a:p>
        </p:txBody>
      </p:sp>
      <p:sp>
        <p:nvSpPr>
          <p:cNvPr id="174" name="Google Shape;174;p18"/>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sz="2000" dirty="0" smtClean="0">
                <a:latin typeface="Calibri" panose="020F0502020204030204" pitchFamily="34" charset="0"/>
                <a:cs typeface="Calibri" panose="020F0502020204030204" pitchFamily="34" charset="0"/>
              </a:rPr>
              <a:t>עלינו לחשוב על סיפור או עלילה מעניינת שהיינו רוצים להעביר למשחק.</a:t>
            </a:r>
          </a:p>
          <a:p>
            <a:pPr marL="457200" lvl="0" indent="-381000" algn="r" rtl="1">
              <a:spcBef>
                <a:spcPts val="600"/>
              </a:spcBef>
              <a:spcAft>
                <a:spcPts val="0"/>
              </a:spcAft>
              <a:buSzPts val="2400"/>
              <a:buChar char="▰"/>
            </a:pPr>
            <a:r>
              <a:rPr lang="he-IL" sz="2000" dirty="0" smtClean="0">
                <a:latin typeface="Calibri" panose="020F0502020204030204" pitchFamily="34" charset="0"/>
                <a:cs typeface="Calibri" panose="020F0502020204030204" pitchFamily="34" charset="0"/>
              </a:rPr>
              <a:t>לאחר מכן, נבחר כלי שבעזרתו נבנה את הסיפור/ עלילה ונוכל בעזרתו להוסיף רבדים נוספים שיהפכו אותם למעניינים יותר.</a:t>
            </a:r>
            <a:endParaRPr sz="20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57200" y="-9525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
            </a:r>
            <a:br>
              <a:rPr lang="he-IL"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הצצה</a:t>
            </a:r>
            <a:br>
              <a:rPr lang="he-IL"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 למשחק הסופי</a:t>
            </a:r>
            <a:endParaRPr sz="3600" dirty="0">
              <a:latin typeface="Calibri" panose="020F0502020204030204" pitchFamily="34" charset="0"/>
              <a:cs typeface="Calibri" panose="020F0502020204030204" pitchFamily="34" charset="0"/>
            </a:endParaRPr>
          </a:p>
        </p:txBody>
      </p:sp>
      <p:sp>
        <p:nvSpPr>
          <p:cNvPr id="149" name="Google Shape;149;p1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8</a:t>
            </a:fld>
            <a:endParaRPr/>
          </a:p>
        </p:txBody>
      </p:sp>
      <p:sp>
        <p:nvSpPr>
          <p:cNvPr id="4" name="Google Shape;174;p18"/>
          <p:cNvSpPr txBox="1">
            <a:spLocks noGrp="1"/>
          </p:cNvSpPr>
          <p:nvPr>
            <p:ph type="body" idx="1"/>
          </p:nvPr>
        </p:nvSpPr>
        <p:spPr>
          <a:xfrm>
            <a:off x="3200400" y="1809750"/>
            <a:ext cx="5486400" cy="2764800"/>
          </a:xfrm>
          <a:prstGeom prst="rect">
            <a:avLst/>
          </a:prstGeom>
        </p:spPr>
        <p:txBody>
          <a:bodyPr spcFirstLastPara="1" wrap="square" lIns="0" tIns="0" rIns="0" bIns="0" anchor="t" anchorCtr="0">
            <a:noAutofit/>
          </a:bodyPr>
          <a:lstStyle/>
          <a:p>
            <a:pPr marL="457200" lvl="0" indent="-381000" algn="r" rtl="1">
              <a:spcBef>
                <a:spcPts val="600"/>
              </a:spcBef>
              <a:spcAft>
                <a:spcPts val="0"/>
              </a:spcAft>
              <a:buSzPts val="2400"/>
              <a:buChar char="▰"/>
            </a:pPr>
            <a:r>
              <a:rPr lang="he-IL" sz="2000" dirty="0" smtClean="0">
                <a:latin typeface="Calibri" panose="020F0502020204030204" pitchFamily="34" charset="0"/>
                <a:cs typeface="Calibri" panose="020F0502020204030204" pitchFamily="34" charset="0"/>
              </a:rPr>
              <a:t>במשחק הסופי שנבנה בסוף ההרצאה, נקיים שיחה בין אביר לחוואי. האביר מסתובב ברחבי העולם עד שהוא נתקבל בחוואי המבקש עזרה.</a:t>
            </a:r>
          </a:p>
          <a:p>
            <a:pPr marL="457200" lvl="0" indent="-381000" algn="r" rtl="1">
              <a:spcBef>
                <a:spcPts val="600"/>
              </a:spcBef>
              <a:spcAft>
                <a:spcPts val="0"/>
              </a:spcAft>
              <a:buSzPts val="2400"/>
              <a:buChar char="▰"/>
            </a:pPr>
            <a:r>
              <a:rPr lang="he-IL" sz="2000" dirty="0" smtClean="0">
                <a:latin typeface="Calibri" panose="020F0502020204030204" pitchFamily="34" charset="0"/>
                <a:cs typeface="Calibri" panose="020F0502020204030204" pitchFamily="34" charset="0"/>
              </a:rPr>
              <a:t>במהלך השיחה האביר (השחקן) יכול לבחור בין התעלמות מבקשת העזרה של החוואי לבין נתינת עזרה וקבלת תגמול.</a:t>
            </a:r>
          </a:p>
          <a:p>
            <a:pPr marL="457200" lvl="0" indent="-381000" algn="r" rtl="1">
              <a:spcBef>
                <a:spcPts val="600"/>
              </a:spcBef>
              <a:spcAft>
                <a:spcPts val="0"/>
              </a:spcAft>
              <a:buSzPts val="2400"/>
              <a:buChar char="▰"/>
            </a:pPr>
            <a:r>
              <a:rPr lang="he-IL" sz="2000" dirty="0" smtClean="0">
                <a:latin typeface="Calibri" panose="020F0502020204030204" pitchFamily="34" charset="0"/>
                <a:cs typeface="Calibri" panose="020F0502020204030204" pitchFamily="34" charset="0"/>
              </a:rPr>
              <a:t>בנוסף, הסיפור ידע לזהות אם המשימה שקיבל השחקן אכן התבצעה.</a:t>
            </a:r>
            <a:endParaRPr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1" y="590550"/>
            <a:ext cx="805258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9549"/>
            <a:ext cx="8458200" cy="475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82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he-IL" sz="3600" dirty="0" smtClean="0">
                <a:latin typeface="Calibri" panose="020F0502020204030204" pitchFamily="34" charset="0"/>
                <a:cs typeface="Calibri" panose="020F0502020204030204" pitchFamily="34" charset="0"/>
              </a:rPr>
              <a:t>כלים ליצירת משחק</a:t>
            </a:r>
            <a:br>
              <a:rPr lang="he-IL" sz="3600" dirty="0" smtClean="0">
                <a:latin typeface="Calibri" panose="020F0502020204030204" pitchFamily="34" charset="0"/>
                <a:cs typeface="Calibri" panose="020F0502020204030204" pitchFamily="34" charset="0"/>
              </a:rPr>
            </a:br>
            <a:r>
              <a:rPr lang="he-IL" sz="3600" dirty="0" smtClean="0">
                <a:latin typeface="Calibri" panose="020F0502020204030204" pitchFamily="34" charset="0"/>
                <a:cs typeface="Calibri" panose="020F0502020204030204" pitchFamily="34" charset="0"/>
              </a:rPr>
              <a:t> סיפורי</a:t>
            </a:r>
            <a:endParaRPr sz="3600" dirty="0">
              <a:latin typeface="Calibri" panose="020F0502020204030204" pitchFamily="34" charset="0"/>
              <a:cs typeface="Calibri" panose="020F0502020204030204" pitchFamily="34" charset="0"/>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9</a:t>
            </a:fld>
            <a:endParaRPr/>
          </a:p>
        </p:txBody>
      </p:sp>
      <p:sp>
        <p:nvSpPr>
          <p:cNvPr id="6" name="Google Shape;209;p21"/>
          <p:cNvSpPr txBox="1">
            <a:spLocks noGrp="1"/>
          </p:cNvSpPr>
          <p:nvPr>
            <p:ph type="body" idx="1"/>
          </p:nvPr>
        </p:nvSpPr>
        <p:spPr>
          <a:xfrm>
            <a:off x="457200" y="2190750"/>
            <a:ext cx="2563500" cy="2219700"/>
          </a:xfrm>
          <a:prstGeom prst="rect">
            <a:avLst/>
          </a:prstGeom>
        </p:spPr>
        <p:txBody>
          <a:bodyPr spcFirstLastPara="1" wrap="square" lIns="0" tIns="0" rIns="0" bIns="0" anchor="t" anchorCtr="0">
            <a:noAutofit/>
          </a:bodyPr>
          <a:lstStyle/>
          <a:p>
            <a:pPr marL="0" indent="0" algn="ctr">
              <a:lnSpc>
                <a:spcPct val="100000"/>
              </a:lnSpc>
              <a:buClr>
                <a:srgbClr val="000000"/>
              </a:buClr>
              <a:buNone/>
            </a:pPr>
            <a:r>
              <a:rPr lang="en-US" sz="1600" b="1" dirty="0" smtClean="0">
                <a:solidFill>
                  <a:srgbClr val="000000"/>
                </a:solidFill>
                <a:latin typeface="Calibri" panose="020F0502020204030204" pitchFamily="34" charset="0"/>
                <a:ea typeface="Arial"/>
                <a:cs typeface="Calibri" panose="020F0502020204030204" pitchFamily="34" charset="0"/>
                <a:sym typeface="Arial"/>
              </a:rPr>
              <a:t>Twine</a:t>
            </a:r>
          </a:p>
          <a:p>
            <a:pPr marL="0" indent="0" algn="r" rtl="1">
              <a:lnSpc>
                <a:spcPct val="100000"/>
              </a:lnSpc>
              <a:buClr>
                <a:srgbClr val="000000"/>
              </a:buClr>
              <a:buFont typeface="Arial"/>
              <a:buNone/>
            </a:pPr>
            <a:r>
              <a:rPr lang="he-IL" sz="1400" dirty="0">
                <a:solidFill>
                  <a:srgbClr val="000000"/>
                </a:solidFill>
                <a:latin typeface="Calibri" panose="020F0502020204030204" pitchFamily="34" charset="0"/>
                <a:ea typeface="Arial"/>
                <a:cs typeface="Calibri" panose="020F0502020204030204" pitchFamily="34" charset="0"/>
                <a:sym typeface="Arial"/>
              </a:rPr>
              <a:t>תוכנה לבניית משחק טקסט מתקדם. </a:t>
            </a:r>
            <a:r>
              <a:rPr lang="en-US" sz="1400" dirty="0">
                <a:solidFill>
                  <a:srgbClr val="000000"/>
                </a:solidFill>
                <a:latin typeface="Calibri" panose="020F0502020204030204" pitchFamily="34" charset="0"/>
                <a:ea typeface="Arial"/>
                <a:cs typeface="Calibri" panose="020F0502020204030204" pitchFamily="34" charset="0"/>
                <a:sym typeface="Arial"/>
              </a:rPr>
              <a:t>Twine </a:t>
            </a:r>
            <a:r>
              <a:rPr lang="he-IL" sz="1400" dirty="0" smtClean="0">
                <a:solidFill>
                  <a:srgbClr val="000000"/>
                </a:solidFill>
                <a:latin typeface="Calibri" panose="020F0502020204030204" pitchFamily="34" charset="0"/>
                <a:ea typeface="Arial"/>
                <a:cs typeface="Calibri" panose="020F0502020204030204" pitchFamily="34" charset="0"/>
                <a:sym typeface="Arial"/>
              </a:rPr>
              <a:t> הוא </a:t>
            </a:r>
            <a:r>
              <a:rPr lang="he-IL" sz="1400" dirty="0">
                <a:solidFill>
                  <a:srgbClr val="000000"/>
                </a:solidFill>
                <a:latin typeface="Calibri" panose="020F0502020204030204" pitchFamily="34" charset="0"/>
                <a:ea typeface="Arial"/>
                <a:cs typeface="Calibri" panose="020F0502020204030204" pitchFamily="34" charset="0"/>
                <a:sym typeface="Arial"/>
              </a:rPr>
              <a:t>כלי בקוד פתוח </a:t>
            </a:r>
            <a:r>
              <a:rPr lang="he-IL" sz="1400" dirty="0" smtClean="0">
                <a:solidFill>
                  <a:srgbClr val="000000"/>
                </a:solidFill>
                <a:latin typeface="Calibri" panose="020F0502020204030204" pitchFamily="34" charset="0"/>
                <a:ea typeface="Arial"/>
                <a:cs typeface="Calibri" panose="020F0502020204030204" pitchFamily="34" charset="0"/>
                <a:sym typeface="Arial"/>
              </a:rPr>
              <a:t>לכתיבת </a:t>
            </a:r>
            <a:r>
              <a:rPr lang="he-IL" sz="1400" dirty="0">
                <a:solidFill>
                  <a:srgbClr val="000000"/>
                </a:solidFill>
                <a:latin typeface="Calibri" panose="020F0502020204030204" pitchFamily="34" charset="0"/>
                <a:ea typeface="Arial"/>
                <a:cs typeface="Calibri" panose="020F0502020204030204" pitchFamily="34" charset="0"/>
                <a:sym typeface="Arial"/>
              </a:rPr>
              <a:t>סיפורים אינטראקטיביים</a:t>
            </a:r>
            <a:r>
              <a:rPr lang="he-IL" sz="1400" dirty="0" smtClean="0">
                <a:solidFill>
                  <a:srgbClr val="000000"/>
                </a:solidFill>
                <a:latin typeface="Calibri" panose="020F0502020204030204" pitchFamily="34" charset="0"/>
                <a:ea typeface="Arial"/>
                <a:cs typeface="Calibri" panose="020F0502020204030204" pitchFamily="34" charset="0"/>
                <a:sym typeface="Arial"/>
              </a:rPr>
              <a:t>.</a:t>
            </a:r>
          </a:p>
          <a:p>
            <a:pPr marL="0" indent="0" algn="r" rtl="1">
              <a:lnSpc>
                <a:spcPct val="100000"/>
              </a:lnSpc>
              <a:buClr>
                <a:srgbClr val="000000"/>
              </a:buClr>
              <a:buFont typeface="Arial"/>
              <a:buNone/>
            </a:pPr>
            <a:r>
              <a:rPr lang="he-IL" sz="1400" dirty="0" smtClean="0">
                <a:solidFill>
                  <a:srgbClr val="000000"/>
                </a:solidFill>
                <a:latin typeface="Calibri" panose="020F0502020204030204" pitchFamily="34" charset="0"/>
                <a:ea typeface="Arial"/>
                <a:cs typeface="Calibri" panose="020F0502020204030204" pitchFamily="34" charset="0"/>
                <a:sym typeface="Arial"/>
              </a:rPr>
              <a:t>אין צורך לכתוב </a:t>
            </a:r>
            <a:r>
              <a:rPr lang="he-IL" sz="1400" dirty="0">
                <a:solidFill>
                  <a:srgbClr val="000000"/>
                </a:solidFill>
                <a:latin typeface="Calibri" panose="020F0502020204030204" pitchFamily="34" charset="0"/>
                <a:ea typeface="Arial"/>
                <a:cs typeface="Calibri" panose="020F0502020204030204" pitchFamily="34" charset="0"/>
                <a:sym typeface="Arial"/>
              </a:rPr>
              <a:t>קוד כלשהו כדי ליצור סיפור פשוט עם </a:t>
            </a:r>
            <a:r>
              <a:rPr lang="en-US" sz="1400" dirty="0">
                <a:solidFill>
                  <a:srgbClr val="000000"/>
                </a:solidFill>
                <a:latin typeface="Calibri" panose="020F0502020204030204" pitchFamily="34" charset="0"/>
                <a:ea typeface="Arial"/>
                <a:cs typeface="Calibri" panose="020F0502020204030204" pitchFamily="34" charset="0"/>
                <a:sym typeface="Arial"/>
              </a:rPr>
              <a:t>Twine </a:t>
            </a:r>
            <a:r>
              <a:rPr lang="he-IL" sz="1400" dirty="0" smtClean="0">
                <a:solidFill>
                  <a:srgbClr val="000000"/>
                </a:solidFill>
                <a:latin typeface="Calibri" panose="020F0502020204030204" pitchFamily="34" charset="0"/>
                <a:ea typeface="Arial"/>
                <a:cs typeface="Calibri" panose="020F0502020204030204" pitchFamily="34" charset="0"/>
                <a:sym typeface="Arial"/>
              </a:rPr>
              <a:t> אך ניתן להרחיב </a:t>
            </a:r>
            <a:r>
              <a:rPr lang="he-IL" sz="1400" dirty="0">
                <a:solidFill>
                  <a:srgbClr val="000000"/>
                </a:solidFill>
                <a:latin typeface="Calibri" panose="020F0502020204030204" pitchFamily="34" charset="0"/>
                <a:ea typeface="Arial"/>
                <a:cs typeface="Calibri" panose="020F0502020204030204" pitchFamily="34" charset="0"/>
                <a:sym typeface="Arial"/>
              </a:rPr>
              <a:t>את הסיפורים </a:t>
            </a:r>
            <a:r>
              <a:rPr lang="he-IL" sz="1400" dirty="0" smtClean="0">
                <a:solidFill>
                  <a:srgbClr val="000000"/>
                </a:solidFill>
                <a:latin typeface="Calibri" panose="020F0502020204030204" pitchFamily="34" charset="0"/>
                <a:ea typeface="Arial"/>
                <a:cs typeface="Calibri" panose="020F0502020204030204" pitchFamily="34" charset="0"/>
                <a:sym typeface="Arial"/>
              </a:rPr>
              <a:t>עם משתנים.</a:t>
            </a:r>
            <a:endParaRPr lang="en-US" sz="1400" dirty="0">
              <a:solidFill>
                <a:srgbClr val="000000"/>
              </a:solidFill>
              <a:latin typeface="Calibri" panose="020F0502020204030204" pitchFamily="34" charset="0"/>
              <a:ea typeface="Arial"/>
              <a:cs typeface="Calibri" panose="020F0502020204030204" pitchFamily="34" charset="0"/>
              <a:sym typeface="Arial"/>
            </a:endParaRPr>
          </a:p>
        </p:txBody>
      </p:sp>
      <p:sp>
        <p:nvSpPr>
          <p:cNvPr id="7" name="Google Shape;210;p21"/>
          <p:cNvSpPr txBox="1">
            <a:spLocks/>
          </p:cNvSpPr>
          <p:nvPr/>
        </p:nvSpPr>
        <p:spPr>
          <a:xfrm>
            <a:off x="3290238" y="2190750"/>
            <a:ext cx="2563500" cy="22197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b="1" dirty="0" smtClean="0">
                <a:latin typeface="Calibri" panose="020F0502020204030204" pitchFamily="34" charset="0"/>
                <a:cs typeface="Calibri" panose="020F0502020204030204" pitchFamily="34" charset="0"/>
              </a:rPr>
              <a:t>Yarn</a:t>
            </a:r>
          </a:p>
          <a:p>
            <a:pPr algn="r" rtl="1">
              <a:spcBef>
                <a:spcPts val="600"/>
              </a:spcBef>
            </a:pPr>
            <a:r>
              <a:rPr lang="he-IL" dirty="0" smtClean="0">
                <a:latin typeface="Calibri" panose="020F0502020204030204" pitchFamily="34" charset="0"/>
                <a:cs typeface="Calibri" panose="020F0502020204030204" pitchFamily="34" charset="0"/>
              </a:rPr>
              <a:t>שפת תכנות פשוטה המיועדת לכתיבת סיפורים בקלות. </a:t>
            </a:r>
            <a:r>
              <a:rPr lang="en-US" dirty="0" smtClean="0">
                <a:latin typeface="Calibri" panose="020F0502020204030204" pitchFamily="34" charset="0"/>
                <a:cs typeface="Calibri" panose="020F0502020204030204" pitchFamily="34" charset="0"/>
              </a:rPr>
              <a:t>Yarn Spinner</a:t>
            </a:r>
            <a:r>
              <a:rPr lang="he-IL" dirty="0" smtClean="0">
                <a:latin typeface="Calibri" panose="020F0502020204030204" pitchFamily="34" charset="0"/>
                <a:cs typeface="Calibri" panose="020F0502020204030204" pitchFamily="34" charset="0"/>
              </a:rPr>
              <a:t> הוא </a:t>
            </a:r>
            <a:r>
              <a:rPr lang="he-IL" dirty="0">
                <a:latin typeface="Calibri" panose="020F0502020204030204" pitchFamily="34" charset="0"/>
                <a:cs typeface="Calibri" panose="020F0502020204030204" pitchFamily="34" charset="0"/>
              </a:rPr>
              <a:t>כלי ליצירת דיאלוג אינטראקטיבי למשחקים.</a:t>
            </a:r>
            <a:endParaRPr lang="he-IL" dirty="0"/>
          </a:p>
          <a:p>
            <a:pPr algn="r" rtl="1">
              <a:spcBef>
                <a:spcPts val="600"/>
              </a:spcBef>
            </a:pPr>
            <a:r>
              <a:rPr lang="he-IL" dirty="0">
                <a:latin typeface="Calibri" panose="020F0502020204030204" pitchFamily="34" charset="0"/>
                <a:cs typeface="Calibri" panose="020F0502020204030204" pitchFamily="34" charset="0"/>
              </a:rPr>
              <a:t>התחביר מינימלי ביותר, ואין הרבה מה ללמוד</a:t>
            </a:r>
            <a:r>
              <a:rPr lang="he-IL" dirty="0" smtClean="0">
                <a:latin typeface="Calibri" panose="020F0502020204030204" pitchFamily="34" charset="0"/>
                <a:cs typeface="Calibri" panose="020F0502020204030204" pitchFamily="34" charset="0"/>
              </a:rPr>
              <a:t>.</a:t>
            </a:r>
          </a:p>
          <a:p>
            <a:pPr algn="r" rtl="1">
              <a:spcBef>
                <a:spcPts val="600"/>
              </a:spcBef>
            </a:pPr>
            <a:r>
              <a:rPr lang="he-IL" dirty="0" smtClean="0">
                <a:latin typeface="Calibri" panose="020F0502020204030204" pitchFamily="34" charset="0"/>
                <a:cs typeface="Calibri" panose="020F0502020204030204" pitchFamily="34" charset="0"/>
              </a:rPr>
              <a:t>מאוד דומה לסגנון הכתיבה שמשתמשים בו ב </a:t>
            </a:r>
            <a:r>
              <a:rPr lang="en-US" dirty="0" smtClean="0">
                <a:latin typeface="Calibri" panose="020F0502020204030204" pitchFamily="34" charset="0"/>
                <a:cs typeface="Calibri" panose="020F0502020204030204" pitchFamily="34" charset="0"/>
              </a:rPr>
              <a:t>Twine</a:t>
            </a:r>
            <a:r>
              <a:rPr lang="he-IL" dirty="0" smtClean="0">
                <a:latin typeface="Calibri" panose="020F0502020204030204" pitchFamily="34" charset="0"/>
                <a:cs typeface="Calibri" panose="020F0502020204030204" pitchFamily="34" charset="0"/>
              </a:rPr>
              <a:t>.</a:t>
            </a:r>
            <a:endParaRPr lang="he-IL" dirty="0">
              <a:latin typeface="Calibri" panose="020F0502020204030204" pitchFamily="34" charset="0"/>
              <a:cs typeface="Calibri" panose="020F0502020204030204" pitchFamily="34" charset="0"/>
            </a:endParaRPr>
          </a:p>
          <a:p>
            <a:pPr algn="r" rtl="1">
              <a:spcBef>
                <a:spcPts val="600"/>
              </a:spcBef>
            </a:pPr>
            <a:endParaRPr lang="en-US" dirty="0">
              <a:latin typeface="Calibri" panose="020F0502020204030204" pitchFamily="34" charset="0"/>
              <a:cs typeface="Calibri" panose="020F0502020204030204" pitchFamily="34" charset="0"/>
            </a:endParaRPr>
          </a:p>
        </p:txBody>
      </p:sp>
      <p:sp>
        <p:nvSpPr>
          <p:cNvPr id="8" name="Google Shape;211;p21"/>
          <p:cNvSpPr txBox="1">
            <a:spLocks/>
          </p:cNvSpPr>
          <p:nvPr/>
        </p:nvSpPr>
        <p:spPr>
          <a:xfrm>
            <a:off x="6123300" y="2190750"/>
            <a:ext cx="2563500" cy="22197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b="1" dirty="0" smtClean="0">
                <a:latin typeface="Calibri" panose="020F0502020204030204" pitchFamily="34" charset="0"/>
                <a:cs typeface="Calibri" panose="020F0502020204030204" pitchFamily="34" charset="0"/>
              </a:rPr>
              <a:t>Ink</a:t>
            </a:r>
          </a:p>
          <a:p>
            <a:pPr algn="r" rtl="1">
              <a:spcBef>
                <a:spcPts val="600"/>
              </a:spcBef>
            </a:pPr>
            <a:r>
              <a:rPr lang="he-IL" dirty="0" smtClean="0">
                <a:latin typeface="Calibri" panose="020F0502020204030204" pitchFamily="34" charset="0"/>
                <a:cs typeface="Calibri" panose="020F0502020204030204" pitchFamily="34" charset="0"/>
              </a:rPr>
              <a:t>שפת </a:t>
            </a:r>
            <a:r>
              <a:rPr lang="he-IL" dirty="0">
                <a:latin typeface="Calibri" panose="020F0502020204030204" pitchFamily="34" charset="0"/>
                <a:cs typeface="Calibri" panose="020F0502020204030204" pitchFamily="34" charset="0"/>
              </a:rPr>
              <a:t>תכנות המשמשת </a:t>
            </a:r>
            <a:r>
              <a:rPr lang="he-IL" dirty="0" smtClean="0">
                <a:latin typeface="Calibri" panose="020F0502020204030204" pitchFamily="34" charset="0"/>
                <a:cs typeface="Calibri" panose="020F0502020204030204" pitchFamily="34" charset="0"/>
              </a:rPr>
              <a:t>לכתיבת </a:t>
            </a:r>
            <a:r>
              <a:rPr lang="he-IL" dirty="0">
                <a:latin typeface="Calibri" panose="020F0502020204030204" pitchFamily="34" charset="0"/>
                <a:cs typeface="Calibri" panose="020F0502020204030204" pitchFamily="34" charset="0"/>
              </a:rPr>
              <a:t>נרטיב אינטראקטיבי </a:t>
            </a:r>
            <a:r>
              <a:rPr lang="he-IL" dirty="0" smtClean="0">
                <a:latin typeface="Calibri" panose="020F0502020204030204" pitchFamily="34" charset="0"/>
                <a:cs typeface="Calibri" panose="020F0502020204030204" pitchFamily="34" charset="0"/>
              </a:rPr>
              <a:t>במשחקים. </a:t>
            </a:r>
            <a:r>
              <a:rPr lang="en-US" dirty="0" smtClean="0">
                <a:latin typeface="Calibri" panose="020F0502020204030204" pitchFamily="34" charset="0"/>
                <a:cs typeface="Calibri" panose="020F0502020204030204" pitchFamily="34" charset="0"/>
              </a:rPr>
              <a:t>Inky</a:t>
            </a:r>
            <a:r>
              <a:rPr lang="he-IL" dirty="0" smtClean="0">
                <a:latin typeface="Calibri" panose="020F0502020204030204" pitchFamily="34" charset="0"/>
                <a:cs typeface="Calibri" panose="020F0502020204030204" pitchFamily="34" charset="0"/>
              </a:rPr>
              <a:t> היא סביבת הפיתוח שבה נשתמש בשפה זו.</a:t>
            </a:r>
          </a:p>
          <a:p>
            <a:pPr algn="r" rtl="1">
              <a:spcBef>
                <a:spcPts val="600"/>
              </a:spcBef>
            </a:pPr>
            <a:r>
              <a:rPr lang="he-IL" dirty="0" smtClean="0">
                <a:latin typeface="Calibri" panose="020F0502020204030204" pitchFamily="34" charset="0"/>
                <a:cs typeface="Calibri" panose="020F0502020204030204" pitchFamily="34" charset="0"/>
              </a:rPr>
              <a:t>סביבת הפיתוח של השפה </a:t>
            </a:r>
            <a:r>
              <a:rPr lang="he-IL" dirty="0">
                <a:latin typeface="Calibri" panose="020F0502020204030204" pitchFamily="34" charset="0"/>
                <a:cs typeface="Calibri" panose="020F0502020204030204" pitchFamily="34" charset="0"/>
              </a:rPr>
              <a:t>לא </a:t>
            </a:r>
            <a:r>
              <a:rPr lang="he-IL" dirty="0" smtClean="0">
                <a:latin typeface="Calibri" panose="020F0502020204030204" pitchFamily="34" charset="0"/>
                <a:cs typeface="Calibri" panose="020F0502020204030204" pitchFamily="34" charset="0"/>
              </a:rPr>
              <a:t>מומלצת לשימוש: </a:t>
            </a:r>
          </a:p>
          <a:p>
            <a:pPr algn="r" rtl="1">
              <a:spcBef>
                <a:spcPts val="600"/>
              </a:spcBef>
            </a:pPr>
            <a:r>
              <a:rPr lang="he-IL" dirty="0">
                <a:latin typeface="Calibri" panose="020F0502020204030204" pitchFamily="34" charset="0"/>
                <a:cs typeface="Calibri" panose="020F0502020204030204" pitchFamily="34" charset="0"/>
              </a:rPr>
              <a:t>"</a:t>
            </a:r>
            <a:r>
              <a:rPr lang="he-IL" dirty="0" smtClean="0">
                <a:latin typeface="Calibri" panose="020F0502020204030204" pitchFamily="34" charset="0"/>
                <a:cs typeface="Calibri" panose="020F0502020204030204" pitchFamily="34" charset="0"/>
              </a:rPr>
              <a:t>יחסית </a:t>
            </a:r>
            <a:r>
              <a:rPr lang="he-IL" dirty="0">
                <a:latin typeface="Calibri" panose="020F0502020204030204" pitchFamily="34" charset="0"/>
                <a:cs typeface="Calibri" panose="020F0502020204030204" pitchFamily="34" charset="0"/>
              </a:rPr>
              <a:t>לא </a:t>
            </a:r>
            <a:r>
              <a:rPr lang="he-IL" dirty="0" smtClean="0">
                <a:latin typeface="Calibri" panose="020F0502020204030204" pitchFamily="34" charset="0"/>
                <a:cs typeface="Calibri" panose="020F0502020204030204" pitchFamily="34" charset="0"/>
              </a:rPr>
              <a:t>נבדקה </a:t>
            </a:r>
            <a:r>
              <a:rPr lang="he-IL" dirty="0">
                <a:latin typeface="Calibri" panose="020F0502020204030204" pitchFamily="34" charset="0"/>
                <a:cs typeface="Calibri" panose="020F0502020204030204" pitchFamily="34" charset="0"/>
              </a:rPr>
              <a:t>ובטוח שיש </a:t>
            </a:r>
            <a:r>
              <a:rPr lang="he-IL" dirty="0" smtClean="0">
                <a:latin typeface="Calibri" panose="020F0502020204030204" pitchFamily="34" charset="0"/>
                <a:cs typeface="Calibri" panose="020F0502020204030204" pitchFamily="34" charset="0"/>
              </a:rPr>
              <a:t>בה </a:t>
            </a:r>
            <a:r>
              <a:rPr lang="he-IL" dirty="0">
                <a:latin typeface="Calibri" panose="020F0502020204030204" pitchFamily="34" charset="0"/>
                <a:cs typeface="Calibri" panose="020F0502020204030204" pitchFamily="34" charset="0"/>
              </a:rPr>
              <a:t>כמה באגים. סביר להניח שחסרים </a:t>
            </a:r>
            <a:r>
              <a:rPr lang="he-IL" dirty="0" smtClean="0">
                <a:latin typeface="Calibri" panose="020F0502020204030204" pitchFamily="34" charset="0"/>
                <a:cs typeface="Calibri" panose="020F0502020204030204" pitchFamily="34" charset="0"/>
              </a:rPr>
              <a:t>לה </a:t>
            </a:r>
            <a:r>
              <a:rPr lang="he-IL" dirty="0">
                <a:latin typeface="Calibri" panose="020F0502020204030204" pitchFamily="34" charset="0"/>
                <a:cs typeface="Calibri" panose="020F0502020204030204" pitchFamily="34" charset="0"/>
              </a:rPr>
              <a:t>כמה תכונות עיקריות שאולי תצפו בעורך </a:t>
            </a:r>
            <a:r>
              <a:rPr lang="he-IL" dirty="0" smtClean="0">
                <a:latin typeface="Calibri" panose="020F0502020204030204" pitchFamily="34" charset="0"/>
                <a:cs typeface="Calibri" panose="020F0502020204030204" pitchFamily="34" charset="0"/>
              </a:rPr>
              <a:t>טקסטים."</a:t>
            </a:r>
            <a:r>
              <a:rPr lang="en-US" dirty="0"/>
              <a:t/>
            </a:r>
            <a:br>
              <a:rPr lang="en-US" dirty="0"/>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3309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Macmorris template">
  <a:themeElements>
    <a:clrScheme name="Custom 347">
      <a:dk1>
        <a:srgbClr val="00001A"/>
      </a:dk1>
      <a:lt1>
        <a:srgbClr val="FFFFFF"/>
      </a:lt1>
      <a:dk2>
        <a:srgbClr val="60707A"/>
      </a:dk2>
      <a:lt2>
        <a:srgbClr val="E8EDF1"/>
      </a:lt2>
      <a:accent1>
        <a:srgbClr val="A6D683"/>
      </a:accent1>
      <a:accent2>
        <a:srgbClr val="2CA388"/>
      </a:accent2>
      <a:accent3>
        <a:srgbClr val="106B6B"/>
      </a:accent3>
      <a:accent4>
        <a:srgbClr val="CFDCE6"/>
      </a:accent4>
      <a:accent5>
        <a:srgbClr val="9EB3C2"/>
      </a:accent5>
      <a:accent6>
        <a:srgbClr val="577C97"/>
      </a:accent6>
      <a:hlink>
        <a:srgbClr val="00001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TotalTime>
  <Words>2305</Words>
  <Application>Microsoft Office PowerPoint</Application>
  <PresentationFormat>On-screen Show (16:9)</PresentationFormat>
  <Paragraphs>224</Paragraphs>
  <Slides>34</Slides>
  <Notes>34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Roboto Slab</vt:lpstr>
      <vt:lpstr>Anton</vt:lpstr>
      <vt:lpstr>Calibri</vt:lpstr>
      <vt:lpstr>Courier New</vt:lpstr>
      <vt:lpstr>Chivo</vt:lpstr>
      <vt:lpstr>Macmorris template</vt:lpstr>
      <vt:lpstr>עצי שיחה ועלילה מתפצלת </vt:lpstr>
      <vt:lpstr>PowerPoint Presentation</vt:lpstr>
      <vt:lpstr>PowerPoint Presentation</vt:lpstr>
      <vt:lpstr>  עצי שיחה  ועלילה מתפצלת</vt:lpstr>
      <vt:lpstr>למה כדאי להשתמש?</vt:lpstr>
      <vt:lpstr>איפה נתקלנו?</vt:lpstr>
      <vt:lpstr>איך מתחילים?</vt:lpstr>
      <vt:lpstr> הצצה  למשחק הסופי</vt:lpstr>
      <vt:lpstr>כלים ליצירת משחק  סיפורי</vt:lpstr>
      <vt:lpstr>למה ?Twine</vt:lpstr>
      <vt:lpstr>Twine</vt:lpstr>
      <vt:lpstr>הורדה</vt:lpstr>
      <vt:lpstr>בחירת פורמט</vt:lpstr>
      <vt:lpstr>בחירת פורמט</vt:lpstr>
      <vt:lpstr>יצירת הסיפור</vt:lpstr>
      <vt:lpstr>הכרת עמוד הסיפור</vt:lpstr>
      <vt:lpstr>שמירת הסיפור</vt:lpstr>
      <vt:lpstr>יצירת עמוד בסיפור</vt:lpstr>
      <vt:lpstr>תמיכה בשפות  תכנות שונות</vt:lpstr>
      <vt:lpstr>תוכן העמוד</vt:lpstr>
      <vt:lpstr>עריכת עמוד הסיפור קישורים</vt:lpstr>
      <vt:lpstr>קישורים</vt:lpstr>
      <vt:lpstr>Edit Story Stylesheet</vt:lpstr>
      <vt:lpstr>נעבור להדגמה!</vt:lpstr>
      <vt:lpstr>איך נעבור  מ Twine  ל Unity?</vt:lpstr>
      <vt:lpstr>Cradle</vt:lpstr>
      <vt:lpstr>הורדה</vt:lpstr>
      <vt:lpstr>הורדה</vt:lpstr>
      <vt:lpstr>Twine Text Player</vt:lpstr>
      <vt:lpstr>Twine Text Player Script</vt:lpstr>
      <vt:lpstr>יבוא סיפור חדש Twine מ </vt:lpstr>
      <vt:lpstr>Story-Script</vt:lpstr>
      <vt:lpstr>נעבור להדגמה!</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עצי שיחה ועלילה מתפצלת</dc:title>
  <dc:creator>chen ostrovski</dc:creator>
  <cp:lastModifiedBy>Chen</cp:lastModifiedBy>
  <cp:revision>174</cp:revision>
  <dcterms:modified xsi:type="dcterms:W3CDTF">2020-06-06T13:31:55Z</dcterms:modified>
</cp:coreProperties>
</file>